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4"/>
    <p:sldMasterId id="2147483806" r:id="rId5"/>
  </p:sldMasterIdLst>
  <p:notesMasterIdLst>
    <p:notesMasterId r:id="rId14"/>
  </p:notesMasterIdLst>
  <p:sldIdLst>
    <p:sldId id="340" r:id="rId6"/>
    <p:sldId id="341" r:id="rId7"/>
    <p:sldId id="342" r:id="rId8"/>
    <p:sldId id="343" r:id="rId9"/>
    <p:sldId id="344" r:id="rId10"/>
    <p:sldId id="339" r:id="rId11"/>
    <p:sldId id="345" r:id="rId12"/>
    <p:sldId id="330" r:id="rId13"/>
  </p:sldIdLst>
  <p:sldSz cx="12192000" cy="6858000"/>
  <p:notesSz cx="6858000" cy="9144000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72" y="7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9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1209C23F-329E-4A89-A65A-A2C7C4D48F3E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FC94DBE2-3545-44B7-BC1C-43228D3B74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545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94DBE2-3545-44B7-BC1C-43228D3B747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1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overload. Use movement to decide which video stream to focus on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94DBE2-3545-44B7-BC1C-43228D3B747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0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94DBE2-3545-44B7-BC1C-43228D3B747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9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94DBE2-3545-44B7-BC1C-43228D3B747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42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B8651-D313-4300-801F-83656702695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3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94DBE2-3545-44B7-BC1C-43228D3B747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00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94DBE2-3545-44B7-BC1C-43228D3B747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504245"/>
            <a:ext cx="12192000" cy="235375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207" y="0"/>
            <a:ext cx="9144793" cy="685859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6269563" cy="6858000"/>
          </a:xfrm>
          <a:prstGeom prst="rect">
            <a:avLst/>
          </a:prstGeom>
          <a:gradFill flip="none" rotWithShape="1">
            <a:gsLst>
              <a:gs pos="20000">
                <a:schemeClr val="accent2"/>
              </a:gs>
              <a:gs pos="100000">
                <a:schemeClr val="accent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2" y="269835"/>
            <a:ext cx="1693715" cy="685715"/>
          </a:xfrm>
          <a:prstGeom prst="rect">
            <a:avLst/>
          </a:prstGeom>
        </p:spPr>
      </p:pic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5601" y="4124326"/>
            <a:ext cx="5526617" cy="1857375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None/>
              <a:defRPr lang="en-US" sz="150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/>
          </p:nvPr>
        </p:nvSpPr>
        <p:spPr>
          <a:xfrm>
            <a:off x="355600" y="1225385"/>
            <a:ext cx="5558368" cy="2660816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2600" i="0" dirty="0"/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5600" y="6327007"/>
            <a:ext cx="5557838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Analog Devices Confidential Information—Not for External Distribution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2" y="5991964"/>
            <a:ext cx="1774241" cy="23617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1200" b="1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1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219200"/>
            <a:ext cx="5509645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355599" y="1219200"/>
            <a:ext cx="5558367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275958" y="3649288"/>
            <a:ext cx="5509645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355601" y="3649288"/>
            <a:ext cx="5558367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7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355600" y="1219201"/>
            <a:ext cx="11430001" cy="2238896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355600" y="3742805"/>
            <a:ext cx="11455401" cy="2238896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89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55600" y="1219201"/>
            <a:ext cx="11430000" cy="2292878"/>
          </a:xfrm>
          <a:custGeom>
            <a:avLst/>
            <a:gdLst>
              <a:gd name="connsiteX0" fmla="*/ 0 w 8572500"/>
              <a:gd name="connsiteY0" fmla="*/ 0 h 2035175"/>
              <a:gd name="connsiteX1" fmla="*/ 8572500 w 8572500"/>
              <a:gd name="connsiteY1" fmla="*/ 0 h 2035175"/>
              <a:gd name="connsiteX2" fmla="*/ 8572500 w 8572500"/>
              <a:gd name="connsiteY2" fmla="*/ 1860562 h 2035175"/>
              <a:gd name="connsiteX3" fmla="*/ 8397887 w 8572500"/>
              <a:gd name="connsiteY3" fmla="*/ 2035175 h 2035175"/>
              <a:gd name="connsiteX4" fmla="*/ 0 w 8572500"/>
              <a:gd name="connsiteY4" fmla="*/ 2035175 h 203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0" h="2035175">
                <a:moveTo>
                  <a:pt x="0" y="0"/>
                </a:moveTo>
                <a:lnTo>
                  <a:pt x="8572500" y="0"/>
                </a:lnTo>
                <a:lnTo>
                  <a:pt x="8572500" y="1860562"/>
                </a:lnTo>
                <a:lnTo>
                  <a:pt x="8397887" y="2035175"/>
                </a:lnTo>
                <a:lnTo>
                  <a:pt x="0" y="20351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3745637"/>
            <a:ext cx="11430001" cy="2236064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63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504245"/>
            <a:ext cx="12192000" cy="235375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269563" cy="6858000"/>
          </a:xfrm>
          <a:prstGeom prst="rect">
            <a:avLst/>
          </a:prstGeom>
          <a:gradFill flip="none" rotWithShape="1">
            <a:gsLst>
              <a:gs pos="20000">
                <a:schemeClr val="accent2"/>
              </a:gs>
              <a:gs pos="100000">
                <a:schemeClr val="accent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2" y="269835"/>
            <a:ext cx="1693715" cy="685715"/>
          </a:xfrm>
          <a:prstGeom prst="rect">
            <a:avLst/>
          </a:prstGeom>
        </p:spPr>
      </p:pic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5601" y="4124326"/>
            <a:ext cx="5526617" cy="1857375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None/>
              <a:defRPr lang="en-US" sz="150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/>
          </p:nvPr>
        </p:nvSpPr>
        <p:spPr>
          <a:xfrm>
            <a:off x="355600" y="1225385"/>
            <a:ext cx="5558368" cy="2660816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2600" i="0" dirty="0"/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5600" y="6327007"/>
            <a:ext cx="5557838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Analog Devices Confidential Information—Not for External Distribution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2" y="5991964"/>
            <a:ext cx="1774241" cy="23617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1200" b="1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23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6269563" cy="6858000"/>
          </a:xfrm>
          <a:prstGeom prst="rect">
            <a:avLst/>
          </a:prstGeom>
          <a:solidFill>
            <a:schemeClr val="tx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1" y="269835"/>
            <a:ext cx="2257220" cy="6847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355599" y="6317556"/>
            <a:ext cx="5558368" cy="32477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FFFFFF"/>
                </a:solidFill>
                <a:latin typeface="Arial"/>
                <a:cs typeface="+mn-cs"/>
              </a:rPr>
              <a:t>Analog Devices Confidential Information—not for external distribution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5601" y="4124326"/>
            <a:ext cx="5526617" cy="1857375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None/>
              <a:defRPr lang="en-US" sz="150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8ED1CEE6-8BBE-4393-857A-BEE0A5C48EE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4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333500"/>
            <a:ext cx="11430000" cy="4648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13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" y="0"/>
            <a:ext cx="12191996" cy="6870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1" y="269835"/>
            <a:ext cx="2257220" cy="684774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1" y="1333500"/>
            <a:ext cx="5558367" cy="25527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2600" b="1" i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55601" y="4132638"/>
            <a:ext cx="5558367" cy="1849063"/>
          </a:xfrm>
        </p:spPr>
        <p:txBody>
          <a:bodyPr>
            <a:normAutofit/>
          </a:bodyPr>
          <a:lstStyle>
            <a:lvl1pPr marL="0" indent="0">
              <a:buNone/>
              <a:defRPr lang="en-US" sz="1500" b="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269567" y="6327007"/>
            <a:ext cx="3539227" cy="324780"/>
          </a:xfrm>
          <a:prstGeom prst="rect">
            <a:avLst/>
          </a:prstGeom>
        </p:spPr>
        <p:txBody>
          <a:bodyPr wrap="none" lIns="0" tIns="0" rIns="0" bIns="0" anchor="b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FFFFFF"/>
                </a:solidFill>
                <a:latin typeface="Arial"/>
                <a:cs typeface="+mn-cs"/>
              </a:rPr>
              <a:t>Analog Devices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009145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" y="1"/>
            <a:ext cx="12191997" cy="11416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333500"/>
            <a:ext cx="5558367" cy="4648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348047"/>
            <a:ext cx="5558367" cy="4648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354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2" y="0"/>
            <a:ext cx="121919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8545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37047" y="-824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656565"/>
              </a:solidFill>
              <a:latin typeface="Arial"/>
              <a:cs typeface="+mn-c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037047" y="-824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656565"/>
              </a:solidFill>
              <a:latin typeface="Arial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9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1999" cy="10287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219200"/>
            <a:ext cx="11430000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89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" y="1"/>
            <a:ext cx="12191997" cy="11416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333500"/>
            <a:ext cx="5509645" cy="4648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333500"/>
            <a:ext cx="5558367" cy="46482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707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"/>
            <a:ext cx="12191997" cy="1141617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766560" y="1333499"/>
            <a:ext cx="5019040" cy="3764280"/>
          </a:xfrm>
          <a:custGeom>
            <a:avLst/>
            <a:gdLst>
              <a:gd name="connsiteX0" fmla="*/ 0 w 3764280"/>
              <a:gd name="connsiteY0" fmla="*/ 0 h 3764280"/>
              <a:gd name="connsiteX1" fmla="*/ 3764280 w 3764280"/>
              <a:gd name="connsiteY1" fmla="*/ 0 h 3764280"/>
              <a:gd name="connsiteX2" fmla="*/ 3764280 w 3764280"/>
              <a:gd name="connsiteY2" fmla="*/ 1729105 h 3764280"/>
              <a:gd name="connsiteX3" fmla="*/ 3764280 w 3764280"/>
              <a:gd name="connsiteY3" fmla="*/ 3116580 h 3764280"/>
              <a:gd name="connsiteX4" fmla="*/ 3764280 w 3764280"/>
              <a:gd name="connsiteY4" fmla="*/ 3589667 h 3764280"/>
              <a:gd name="connsiteX5" fmla="*/ 3589667 w 3764280"/>
              <a:gd name="connsiteY5" fmla="*/ 3764280 h 3764280"/>
              <a:gd name="connsiteX6" fmla="*/ 0 w 3764280"/>
              <a:gd name="connsiteY6" fmla="*/ 3764280 h 3764280"/>
              <a:gd name="connsiteX7" fmla="*/ 0 w 3764280"/>
              <a:gd name="connsiteY7" fmla="*/ 3116580 h 3764280"/>
              <a:gd name="connsiteX8" fmla="*/ 0 w 3764280"/>
              <a:gd name="connsiteY8" fmla="*/ 1729105 h 376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80" h="3764280">
                <a:moveTo>
                  <a:pt x="0" y="0"/>
                </a:moveTo>
                <a:lnTo>
                  <a:pt x="3764280" y="0"/>
                </a:lnTo>
                <a:lnTo>
                  <a:pt x="3764280" y="1729105"/>
                </a:lnTo>
                <a:lnTo>
                  <a:pt x="3764280" y="3116580"/>
                </a:lnTo>
                <a:lnTo>
                  <a:pt x="3764280" y="3589667"/>
                </a:lnTo>
                <a:lnTo>
                  <a:pt x="3589667" y="3764280"/>
                </a:lnTo>
                <a:lnTo>
                  <a:pt x="0" y="3764280"/>
                </a:lnTo>
                <a:lnTo>
                  <a:pt x="0" y="3116580"/>
                </a:lnTo>
                <a:lnTo>
                  <a:pt x="0" y="1729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333500"/>
            <a:ext cx="5558367" cy="46482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6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" y="1"/>
            <a:ext cx="12191997" cy="11416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333500"/>
            <a:ext cx="5509645" cy="4648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333500"/>
            <a:ext cx="5558367" cy="4648200"/>
          </a:xfrm>
        </p:spPr>
        <p:txBody>
          <a:bodyPr>
            <a:normAutofit/>
          </a:bodyPr>
          <a:lstStyle>
            <a:lvl1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 sz="2000" b="0">
                <a:solidFill>
                  <a:schemeClr val="accent2"/>
                </a:solidFill>
              </a:defRPr>
            </a:lvl1pPr>
            <a:lvl2pPr marL="457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Tx/>
              <a:buFont typeface="Wingdings" charset="2"/>
              <a:buChar char="§"/>
              <a:tabLst/>
              <a:defRPr sz="1400"/>
            </a:lvl2pPr>
            <a:lvl3pPr marL="6858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tabLst/>
              <a:defRPr sz="1200"/>
            </a:lvl3pPr>
            <a:lvl4pPr marL="914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tabLst/>
              <a:defRPr sz="1000"/>
            </a:lvl4pPr>
            <a:lvl5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286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936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" y="1"/>
            <a:ext cx="12191997" cy="11416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333500"/>
            <a:ext cx="5509645" cy="22181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355599" y="1333500"/>
            <a:ext cx="5558367" cy="22181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275958" y="3763588"/>
            <a:ext cx="5509645" cy="22181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355601" y="3763588"/>
            <a:ext cx="5558367" cy="22181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328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" y="1"/>
            <a:ext cx="12191997" cy="11416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Rectangle 42"/>
          <p:cNvSpPr>
            <a:spLocks noGrp="1" noChangeArrowheads="1"/>
          </p:cNvSpPr>
          <p:nvPr>
            <p:ph type="body" idx="1"/>
          </p:nvPr>
        </p:nvSpPr>
        <p:spPr>
          <a:xfrm>
            <a:off x="355600" y="3649978"/>
            <a:ext cx="11430000" cy="2331722"/>
          </a:xfrm>
          <a:prstGeom prst="rect">
            <a:avLst/>
          </a:prstGeom>
          <a:ln/>
        </p:spPr>
        <p:txBody>
          <a:bodyPr lIns="0" tIns="0" rIns="0" bIns="0">
            <a:normAutofit/>
          </a:bodyPr>
          <a:lstStyle>
            <a:lvl1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 sz="2200" b="0" baseline="0"/>
            </a:lvl1pPr>
            <a:lvl2pPr marL="457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Tx/>
              <a:buFont typeface="Wingdings" charset="2"/>
              <a:buChar char="§"/>
              <a:tabLst/>
              <a:defRPr sz="2000" baseline="0">
                <a:solidFill>
                  <a:schemeClr val="bg1">
                    <a:lumMod val="50000"/>
                  </a:schemeClr>
                </a:solidFill>
              </a:defRPr>
            </a:lvl2pPr>
            <a:lvl3pPr marL="6858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tabLst/>
              <a:defRPr sz="1800" baseline="0">
                <a:solidFill>
                  <a:schemeClr val="bg1">
                    <a:lumMod val="50000"/>
                  </a:schemeClr>
                </a:solidFill>
              </a:defRPr>
            </a:lvl3pPr>
            <a:lvl4pPr marL="914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tabLst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286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355600" y="1333501"/>
            <a:ext cx="11430001" cy="2124595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854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" y="1"/>
            <a:ext cx="12191997" cy="114161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Rectangle 42"/>
          <p:cNvSpPr>
            <a:spLocks noGrp="1" noChangeArrowheads="1"/>
          </p:cNvSpPr>
          <p:nvPr>
            <p:ph type="body" idx="1"/>
          </p:nvPr>
        </p:nvSpPr>
        <p:spPr>
          <a:xfrm>
            <a:off x="355600" y="3603976"/>
            <a:ext cx="11430000" cy="2377725"/>
          </a:xfrm>
          <a:prstGeom prst="rect">
            <a:avLst/>
          </a:prstGeom>
          <a:ln/>
        </p:spPr>
        <p:txBody>
          <a:bodyPr lIns="0" tIns="0" rIns="0" bIns="0">
            <a:normAutofit/>
          </a:bodyPr>
          <a:lstStyle>
            <a:lvl1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 sz="2200" b="0" baseline="0"/>
            </a:lvl1pPr>
            <a:lvl2pPr marL="457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Tx/>
              <a:buFont typeface="Wingdings" charset="2"/>
              <a:buChar char="§"/>
              <a:tabLst/>
              <a:defRPr sz="2000" baseline="0">
                <a:solidFill>
                  <a:schemeClr val="bg1">
                    <a:lumMod val="50000"/>
                  </a:schemeClr>
                </a:solidFill>
              </a:defRPr>
            </a:lvl2pPr>
            <a:lvl3pPr marL="6858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tabLst/>
              <a:defRPr sz="1800" baseline="0">
                <a:solidFill>
                  <a:schemeClr val="bg1">
                    <a:lumMod val="50000"/>
                  </a:schemeClr>
                </a:solidFill>
              </a:defRPr>
            </a:lvl3pPr>
            <a:lvl4pPr marL="914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tabLst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tabLst/>
              <a:defRPr sz="1400" baseline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286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Lucida Grande"/>
              <a:buChar char="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5656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55600" y="1333500"/>
            <a:ext cx="11430000" cy="2178578"/>
          </a:xfrm>
          <a:custGeom>
            <a:avLst/>
            <a:gdLst>
              <a:gd name="connsiteX0" fmla="*/ 0 w 8572500"/>
              <a:gd name="connsiteY0" fmla="*/ 0 h 2035175"/>
              <a:gd name="connsiteX1" fmla="*/ 8572500 w 8572500"/>
              <a:gd name="connsiteY1" fmla="*/ 0 h 2035175"/>
              <a:gd name="connsiteX2" fmla="*/ 8572500 w 8572500"/>
              <a:gd name="connsiteY2" fmla="*/ 1860562 h 2035175"/>
              <a:gd name="connsiteX3" fmla="*/ 8397887 w 8572500"/>
              <a:gd name="connsiteY3" fmla="*/ 2035175 h 2035175"/>
              <a:gd name="connsiteX4" fmla="*/ 0 w 8572500"/>
              <a:gd name="connsiteY4" fmla="*/ 2035175 h 203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0" h="2035175">
                <a:moveTo>
                  <a:pt x="0" y="0"/>
                </a:moveTo>
                <a:lnTo>
                  <a:pt x="8572500" y="0"/>
                </a:lnTo>
                <a:lnTo>
                  <a:pt x="8572500" y="1860562"/>
                </a:lnTo>
                <a:lnTo>
                  <a:pt x="8397887" y="2035175"/>
                </a:lnTo>
                <a:lnTo>
                  <a:pt x="0" y="20351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201" y="6327006"/>
            <a:ext cx="1661580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049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8ED1CEE6-8BBE-4393-857A-BEE0A5C48EE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228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504245"/>
            <a:ext cx="12192000" cy="235375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207" y="0"/>
            <a:ext cx="9144793" cy="685859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6269563" cy="6858000"/>
          </a:xfrm>
          <a:prstGeom prst="rect">
            <a:avLst/>
          </a:prstGeom>
          <a:gradFill flip="none" rotWithShape="1">
            <a:gsLst>
              <a:gs pos="20000">
                <a:schemeClr val="accent2"/>
              </a:gs>
              <a:gs pos="100000">
                <a:schemeClr val="accent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2" y="269835"/>
            <a:ext cx="1693715" cy="685715"/>
          </a:xfrm>
          <a:prstGeom prst="rect">
            <a:avLst/>
          </a:prstGeom>
        </p:spPr>
      </p:pic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5601" y="4124326"/>
            <a:ext cx="5526617" cy="1857375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None/>
              <a:defRPr lang="en-US" sz="150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/>
          </p:nvPr>
        </p:nvSpPr>
        <p:spPr>
          <a:xfrm>
            <a:off x="355600" y="1225385"/>
            <a:ext cx="5558368" cy="2660816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2600" i="0" dirty="0"/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5600" y="6327007"/>
            <a:ext cx="5557838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Analog Devices Confidential Information—Not for External Distribution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2" y="5991964"/>
            <a:ext cx="1774241" cy="23617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1200" b="1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08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504245"/>
            <a:ext cx="12192000" cy="235375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207" y="0"/>
            <a:ext cx="9144793" cy="685859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6269563" cy="6858000"/>
          </a:xfrm>
          <a:prstGeom prst="rect">
            <a:avLst/>
          </a:prstGeom>
          <a:gradFill flip="none" rotWithShape="1">
            <a:gsLst>
              <a:gs pos="20000">
                <a:schemeClr val="accent2"/>
              </a:gs>
              <a:gs pos="100000">
                <a:schemeClr val="accent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2" y="269835"/>
            <a:ext cx="1693715" cy="685715"/>
          </a:xfrm>
          <a:prstGeom prst="rect">
            <a:avLst/>
          </a:prstGeom>
        </p:spPr>
      </p:pic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5601" y="3657600"/>
            <a:ext cx="5526617" cy="1857375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None/>
              <a:defRPr lang="en-US" sz="150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/>
          </p:nvPr>
        </p:nvSpPr>
        <p:spPr>
          <a:xfrm>
            <a:off x="355600" y="1371600"/>
            <a:ext cx="5558368" cy="1828801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2600" i="0" dirty="0"/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5600" y="6327007"/>
            <a:ext cx="5557838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Analog Devices Confidential Information—Not for External Distribution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2" y="6096000"/>
            <a:ext cx="1774241" cy="23617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1200" b="1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12/5/2016 - 12/9/2016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4069" y="5745981"/>
            <a:ext cx="5526617" cy="2220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indent="-342900">
              <a:buNone/>
              <a:defRPr lang="en-US" sz="120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Asia Technical Symposium, Shanghai, china</a:t>
            </a:r>
          </a:p>
        </p:txBody>
      </p:sp>
    </p:spTree>
    <p:extLst>
      <p:ext uri="{BB962C8B-B14F-4D97-AF65-F5344CB8AC3E}">
        <p14:creationId xmlns:p14="http://schemas.microsoft.com/office/powerpoint/2010/main" val="1033725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1999" cy="10287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219200"/>
            <a:ext cx="11430000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8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" y="0"/>
            <a:ext cx="12191996" cy="6870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2" y="269835"/>
            <a:ext cx="1693715" cy="6857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1" y="1225385"/>
            <a:ext cx="5558367" cy="266081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2600" b="1" i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55601" y="4132638"/>
            <a:ext cx="5558367" cy="1849063"/>
          </a:xfrm>
        </p:spPr>
        <p:txBody>
          <a:bodyPr>
            <a:normAutofit/>
          </a:bodyPr>
          <a:lstStyle>
            <a:lvl1pPr marL="0" indent="0">
              <a:buNone/>
              <a:defRPr lang="en-US" sz="1500" b="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9528" y="6327007"/>
            <a:ext cx="486443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Analog Devices Confidential Information—Not for External Distribution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2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2" y="5991964"/>
            <a:ext cx="1774241" cy="23617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1200" b="1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6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" y="0"/>
            <a:ext cx="12191996" cy="6870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2" y="269835"/>
            <a:ext cx="1693715" cy="685715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1" y="1225385"/>
            <a:ext cx="5558367" cy="266081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2600" b="1" i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55601" y="4132638"/>
            <a:ext cx="5558367" cy="1849063"/>
          </a:xfrm>
        </p:spPr>
        <p:txBody>
          <a:bodyPr>
            <a:normAutofit/>
          </a:bodyPr>
          <a:lstStyle>
            <a:lvl1pPr marL="0" indent="0">
              <a:buNone/>
              <a:defRPr lang="en-US" sz="1500" b="0" i="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49528" y="6327007"/>
            <a:ext cx="4864439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Analog Devices Confidential Information—Not for External Distribution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2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2" y="5991964"/>
            <a:ext cx="1774241" cy="23617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1200" b="1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12/5/2016 - 12/9/2016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548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219200"/>
            <a:ext cx="5558367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233747"/>
            <a:ext cx="5558367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0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1" y="-5928"/>
            <a:ext cx="12191999" cy="10346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186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308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" y="0"/>
            <a:ext cx="12191997" cy="10287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219200"/>
            <a:ext cx="5509645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219200"/>
            <a:ext cx="5558367" cy="47625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351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643143" y="1219200"/>
            <a:ext cx="5142457" cy="4762499"/>
          </a:xfrm>
          <a:custGeom>
            <a:avLst/>
            <a:gdLst>
              <a:gd name="connsiteX0" fmla="*/ 0 w 3764280"/>
              <a:gd name="connsiteY0" fmla="*/ 0 h 3764280"/>
              <a:gd name="connsiteX1" fmla="*/ 3764280 w 3764280"/>
              <a:gd name="connsiteY1" fmla="*/ 0 h 3764280"/>
              <a:gd name="connsiteX2" fmla="*/ 3764280 w 3764280"/>
              <a:gd name="connsiteY2" fmla="*/ 1729105 h 3764280"/>
              <a:gd name="connsiteX3" fmla="*/ 3764280 w 3764280"/>
              <a:gd name="connsiteY3" fmla="*/ 3116580 h 3764280"/>
              <a:gd name="connsiteX4" fmla="*/ 3764280 w 3764280"/>
              <a:gd name="connsiteY4" fmla="*/ 3589667 h 3764280"/>
              <a:gd name="connsiteX5" fmla="*/ 3589667 w 3764280"/>
              <a:gd name="connsiteY5" fmla="*/ 3764280 h 3764280"/>
              <a:gd name="connsiteX6" fmla="*/ 0 w 3764280"/>
              <a:gd name="connsiteY6" fmla="*/ 3764280 h 3764280"/>
              <a:gd name="connsiteX7" fmla="*/ 0 w 3764280"/>
              <a:gd name="connsiteY7" fmla="*/ 3116580 h 3764280"/>
              <a:gd name="connsiteX8" fmla="*/ 0 w 3764280"/>
              <a:gd name="connsiteY8" fmla="*/ 1729105 h 376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80" h="3764280">
                <a:moveTo>
                  <a:pt x="0" y="0"/>
                </a:moveTo>
                <a:lnTo>
                  <a:pt x="3764280" y="0"/>
                </a:lnTo>
                <a:lnTo>
                  <a:pt x="3764280" y="1729105"/>
                </a:lnTo>
                <a:lnTo>
                  <a:pt x="3764280" y="3116580"/>
                </a:lnTo>
                <a:lnTo>
                  <a:pt x="3764280" y="3589667"/>
                </a:lnTo>
                <a:lnTo>
                  <a:pt x="3589667" y="3764280"/>
                </a:lnTo>
                <a:lnTo>
                  <a:pt x="0" y="3764280"/>
                </a:lnTo>
                <a:lnTo>
                  <a:pt x="0" y="3116580"/>
                </a:lnTo>
                <a:lnTo>
                  <a:pt x="0" y="1729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219200"/>
            <a:ext cx="5558367" cy="47625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256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219200"/>
            <a:ext cx="5509645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219200"/>
            <a:ext cx="5557838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740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219200"/>
            <a:ext cx="5509645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355599" y="1219200"/>
            <a:ext cx="5558367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275958" y="3649288"/>
            <a:ext cx="5509645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355601" y="3649288"/>
            <a:ext cx="5558367" cy="2332412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43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355600" y="1219201"/>
            <a:ext cx="11430001" cy="2238896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355600" y="3742805"/>
            <a:ext cx="11455401" cy="2238896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13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55600" y="1219201"/>
            <a:ext cx="11430000" cy="2292878"/>
          </a:xfrm>
          <a:custGeom>
            <a:avLst/>
            <a:gdLst>
              <a:gd name="connsiteX0" fmla="*/ 0 w 8572500"/>
              <a:gd name="connsiteY0" fmla="*/ 0 h 2035175"/>
              <a:gd name="connsiteX1" fmla="*/ 8572500 w 8572500"/>
              <a:gd name="connsiteY1" fmla="*/ 0 h 2035175"/>
              <a:gd name="connsiteX2" fmla="*/ 8572500 w 8572500"/>
              <a:gd name="connsiteY2" fmla="*/ 1860562 h 2035175"/>
              <a:gd name="connsiteX3" fmla="*/ 8397887 w 8572500"/>
              <a:gd name="connsiteY3" fmla="*/ 2035175 h 2035175"/>
              <a:gd name="connsiteX4" fmla="*/ 0 w 8572500"/>
              <a:gd name="connsiteY4" fmla="*/ 2035175 h 203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0" h="2035175">
                <a:moveTo>
                  <a:pt x="0" y="0"/>
                </a:moveTo>
                <a:lnTo>
                  <a:pt x="8572500" y="0"/>
                </a:lnTo>
                <a:lnTo>
                  <a:pt x="8572500" y="1860562"/>
                </a:lnTo>
                <a:lnTo>
                  <a:pt x="8397887" y="2035175"/>
                </a:lnTo>
                <a:lnTo>
                  <a:pt x="0" y="20351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3745637"/>
            <a:ext cx="11430001" cy="2236064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8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219200"/>
            <a:ext cx="5558367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233747"/>
            <a:ext cx="5558367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5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1" y="-5928"/>
            <a:ext cx="12191999" cy="10346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6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" y="0"/>
            <a:ext cx="12191997" cy="10287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219200"/>
            <a:ext cx="5509645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219200"/>
            <a:ext cx="5558367" cy="47625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5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643143" y="1219200"/>
            <a:ext cx="5142457" cy="4762499"/>
          </a:xfrm>
          <a:custGeom>
            <a:avLst/>
            <a:gdLst>
              <a:gd name="connsiteX0" fmla="*/ 0 w 3764280"/>
              <a:gd name="connsiteY0" fmla="*/ 0 h 3764280"/>
              <a:gd name="connsiteX1" fmla="*/ 3764280 w 3764280"/>
              <a:gd name="connsiteY1" fmla="*/ 0 h 3764280"/>
              <a:gd name="connsiteX2" fmla="*/ 3764280 w 3764280"/>
              <a:gd name="connsiteY2" fmla="*/ 1729105 h 3764280"/>
              <a:gd name="connsiteX3" fmla="*/ 3764280 w 3764280"/>
              <a:gd name="connsiteY3" fmla="*/ 3116580 h 3764280"/>
              <a:gd name="connsiteX4" fmla="*/ 3764280 w 3764280"/>
              <a:gd name="connsiteY4" fmla="*/ 3589667 h 3764280"/>
              <a:gd name="connsiteX5" fmla="*/ 3589667 w 3764280"/>
              <a:gd name="connsiteY5" fmla="*/ 3764280 h 3764280"/>
              <a:gd name="connsiteX6" fmla="*/ 0 w 3764280"/>
              <a:gd name="connsiteY6" fmla="*/ 3764280 h 3764280"/>
              <a:gd name="connsiteX7" fmla="*/ 0 w 3764280"/>
              <a:gd name="connsiteY7" fmla="*/ 3116580 h 3764280"/>
              <a:gd name="connsiteX8" fmla="*/ 0 w 3764280"/>
              <a:gd name="connsiteY8" fmla="*/ 1729105 h 376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4280" h="3764280">
                <a:moveTo>
                  <a:pt x="0" y="0"/>
                </a:moveTo>
                <a:lnTo>
                  <a:pt x="3764280" y="0"/>
                </a:lnTo>
                <a:lnTo>
                  <a:pt x="3764280" y="1729105"/>
                </a:lnTo>
                <a:lnTo>
                  <a:pt x="3764280" y="3116580"/>
                </a:lnTo>
                <a:lnTo>
                  <a:pt x="3764280" y="3589667"/>
                </a:lnTo>
                <a:lnTo>
                  <a:pt x="3589667" y="3764280"/>
                </a:lnTo>
                <a:lnTo>
                  <a:pt x="0" y="3764280"/>
                </a:lnTo>
                <a:lnTo>
                  <a:pt x="0" y="3116580"/>
                </a:lnTo>
                <a:lnTo>
                  <a:pt x="0" y="17291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219200"/>
            <a:ext cx="5558367" cy="4762500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5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219200"/>
            <a:ext cx="5509645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219200"/>
            <a:ext cx="5557838" cy="47625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2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" y="0"/>
            <a:ext cx="12191997" cy="1028700"/>
          </a:xfrm>
          <a:prstGeom prst="rect">
            <a:avLst/>
          </a:prstGeom>
          <a:solidFill>
            <a:schemeClr val="accent2"/>
          </a:solidFill>
        </p:spPr>
        <p:txBody>
          <a:bodyPr vert="horz" lIns="365760" tIns="182880" rIns="365760" bIns="91440" rtlCol="0" anchor="ctr" anchorCtr="0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219200"/>
            <a:ext cx="11430000" cy="47625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269038" y="6334322"/>
            <a:ext cx="1035819" cy="32477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D0092C-4113-4D08-B35C-7135795B6236}" type="datetimeFigureOut">
              <a:rPr lang="en-US" smtClean="0"/>
              <a:pPr/>
              <a:t>3/29/2018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840" y="6259169"/>
            <a:ext cx="994800" cy="3999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7304857" y="6344402"/>
            <a:ext cx="2951251" cy="324780"/>
          </a:xfrm>
          <a:prstGeom prst="rect">
            <a:avLst/>
          </a:prstGeom>
        </p:spPr>
        <p:txBody>
          <a:bodyPr wrap="none" lIns="0" tIns="0" rIns="0" bIns="0" anchor="b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FFFFFF">
                    <a:lumMod val="65000"/>
                  </a:srgbClr>
                </a:solidFill>
                <a:latin typeface="Arial"/>
                <a:cs typeface="+mn-cs"/>
              </a:rPr>
              <a:t>FAE Training | </a:t>
            </a:r>
            <a:r>
              <a:rPr lang="en-US" sz="1000" dirty="0">
                <a:solidFill>
                  <a:srgbClr val="FFFFFF">
                    <a:lumMod val="65000"/>
                  </a:srgbClr>
                </a:solidFill>
                <a:latin typeface="Arial"/>
                <a:cs typeface="+mn-cs"/>
              </a:rPr>
              <a:t>June 13-17,</a:t>
            </a:r>
            <a:r>
              <a:rPr lang="en-US" sz="1000" baseline="0" dirty="0">
                <a:solidFill>
                  <a:srgbClr val="FFFFFF">
                    <a:lumMod val="65000"/>
                  </a:srgbClr>
                </a:solidFill>
                <a:latin typeface="Arial"/>
                <a:cs typeface="+mn-cs"/>
              </a:rPr>
              <a:t> 2016</a:t>
            </a:r>
            <a:r>
              <a:rPr lang="en-US" sz="1000" dirty="0">
                <a:solidFill>
                  <a:srgbClr val="FFFFFF">
                    <a:lumMod val="65000"/>
                  </a:srgbClr>
                </a:solidFill>
                <a:latin typeface="Arial"/>
                <a:cs typeface="+mn-cs"/>
              </a:rPr>
              <a:t>| Toronto,</a:t>
            </a:r>
            <a:r>
              <a:rPr lang="en-US" sz="1000" baseline="0" dirty="0">
                <a:solidFill>
                  <a:srgbClr val="FFFFFF">
                    <a:lumMod val="65000"/>
                  </a:srgbClr>
                </a:solidFill>
                <a:latin typeface="Arial"/>
                <a:cs typeface="+mn-cs"/>
              </a:rPr>
              <a:t> Canada</a:t>
            </a:r>
            <a:endParaRPr lang="en-US" sz="1000" i="1" dirty="0">
              <a:solidFill>
                <a:srgbClr val="FFFFFF">
                  <a:lumMod val="6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50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  <p:sldLayoutId id="2147483789" r:id="rId25"/>
    <p:sldLayoutId id="2147483790" r:id="rId26"/>
    <p:sldLayoutId id="2147483791" r:id="rId27"/>
  </p:sldLayoutIdLst>
  <p:hf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4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7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68">
          <p15:clr>
            <a:srgbClr val="F26B43"/>
          </p15:clr>
        </p15:guide>
        <p15:guide id="2" pos="224">
          <p15:clr>
            <a:srgbClr val="F26B43"/>
          </p15:clr>
        </p15:guide>
        <p15:guide id="3" pos="7424">
          <p15:clr>
            <a:srgbClr val="F26B43"/>
          </p15:clr>
        </p15:guide>
        <p15:guide id="4" orient="horz" pos="768">
          <p15:clr>
            <a:srgbClr val="F26B43"/>
          </p15:clr>
        </p15:guide>
        <p15:guide id="5" pos="3949">
          <p15:clr>
            <a:srgbClr val="F26B43"/>
          </p15:clr>
        </p15:guide>
        <p15:guide id="6" pos="3725">
          <p15:clr>
            <a:srgbClr val="F26B43"/>
          </p15:clr>
        </p15:guide>
        <p15:guide id="7" orient="horz" pos="6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" y="0"/>
            <a:ext cx="12191997" cy="1028700"/>
          </a:xfrm>
          <a:prstGeom prst="rect">
            <a:avLst/>
          </a:prstGeom>
          <a:solidFill>
            <a:schemeClr val="accent2"/>
          </a:solidFill>
        </p:spPr>
        <p:txBody>
          <a:bodyPr vert="horz" lIns="365760" tIns="182880" rIns="365760" bIns="91440" rtlCol="0" anchor="ctr" anchorCtr="0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219200"/>
            <a:ext cx="11430000" cy="47625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600" y="6327006"/>
            <a:ext cx="338328" cy="32478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kumimoji="0" lang="en-US" sz="10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fld id="{8ED1CEE6-8BBE-4393-857A-BEE0A5C48EE0}" type="slidenum">
              <a:rPr/>
              <a:pPr/>
              <a:t>‹#›</a:t>
            </a:fld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 rtl="0">
              <a:defRPr sz="1000" i="1">
                <a:solidFill>
                  <a:srgbClr val="000000"/>
                </a:solidFill>
              </a:defRPr>
            </a:lvl1pPr>
          </a:lstStyle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840" y="6259169"/>
            <a:ext cx="994800" cy="3999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7304857" y="6344402"/>
            <a:ext cx="2951251" cy="324780"/>
          </a:xfrm>
          <a:prstGeom prst="rect">
            <a:avLst/>
          </a:prstGeom>
        </p:spPr>
        <p:txBody>
          <a:bodyPr wrap="none" lIns="0" tIns="0" rIns="0" bIns="0" anchor="b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FFFFFF">
                    <a:lumMod val="65000"/>
                  </a:srgbClr>
                </a:solidFill>
                <a:latin typeface="Arial"/>
              </a:rPr>
              <a:t>ASIA TECHNICAL SYMPOSIUM | </a:t>
            </a:r>
            <a:r>
              <a:rPr lang="en-US" sz="1000" dirty="0">
                <a:solidFill>
                  <a:srgbClr val="FFFFFF">
                    <a:lumMod val="65000"/>
                  </a:srgbClr>
                </a:solidFill>
                <a:latin typeface="Arial"/>
              </a:rPr>
              <a:t>DECEMBER 5-9, 2016 | SHANGHAI, CHINA</a:t>
            </a:r>
            <a:endParaRPr lang="en-US" sz="1000" i="1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00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</p:sldLayoutIdLs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24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7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68">
          <p15:clr>
            <a:srgbClr val="F26B43"/>
          </p15:clr>
        </p15:guide>
        <p15:guide id="2" pos="224">
          <p15:clr>
            <a:srgbClr val="F26B43"/>
          </p15:clr>
        </p15:guide>
        <p15:guide id="3" pos="7424">
          <p15:clr>
            <a:srgbClr val="F26B43"/>
          </p15:clr>
        </p15:guide>
        <p15:guide id="4" orient="horz" pos="768">
          <p15:clr>
            <a:srgbClr val="F26B43"/>
          </p15:clr>
        </p15:guide>
        <p15:guide id="5" pos="3949">
          <p15:clr>
            <a:srgbClr val="F26B43"/>
          </p15:clr>
        </p15:guide>
        <p15:guide id="6" pos="3725">
          <p15:clr>
            <a:srgbClr val="F26B43"/>
          </p15:clr>
        </p15:guide>
        <p15:guide id="7" orient="horz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6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video" Target="../media/media1.mp4"/><Relationship Id="rId7" Type="http://schemas.openxmlformats.org/officeDocument/2006/relationships/image" Target="../media/image17.png"/><Relationship Id="rId12" Type="http://schemas.openxmlformats.org/officeDocument/2006/relationships/image" Target="../media/image15.jpg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tp://demorad_ftp:2H6cG78b@ftp.analog.com/" TargetMode="Externa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24GHz ISM Multi-channel Radar Signal Chain Solution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sz="2000" b="0" dirty="0">
                <a:latin typeface="Arial Narrow" panose="020B0606020202030204" pitchFamily="34" charset="0"/>
              </a:rPr>
              <a:t>Complete RADAR Solution</a:t>
            </a:r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F000FB1-D2DE-49ED-BA0E-67674819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10596291" y="3037409"/>
            <a:ext cx="828597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400" dirty="0">
                <a:solidFill>
                  <a:srgbClr val="000000"/>
                </a:solidFill>
              </a:rPr>
              <a:t>Digital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0596292" y="2662044"/>
            <a:ext cx="942626" cy="275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400" dirty="0">
                <a:solidFill>
                  <a:srgbClr val="000000"/>
                </a:solidFill>
              </a:rPr>
              <a:t>Audio alert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6102830" y="1418334"/>
            <a:ext cx="1673907" cy="3545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AD8285 - 4 </a:t>
            </a:r>
            <a:r>
              <a:rPr lang="en-US" sz="1050" dirty="0" err="1">
                <a:solidFill>
                  <a:schemeClr val="bg1"/>
                </a:solidFill>
              </a:rPr>
              <a:t>Ch</a:t>
            </a:r>
            <a:r>
              <a:rPr lang="en-US" sz="1050" dirty="0">
                <a:solidFill>
                  <a:schemeClr val="bg1"/>
                </a:solidFill>
              </a:rPr>
              <a:t> (1)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ADAR7251 - 4 </a:t>
            </a:r>
            <a:r>
              <a:rPr lang="en-US" sz="1050" dirty="0" err="1">
                <a:solidFill>
                  <a:schemeClr val="bg1"/>
                </a:solidFill>
              </a:rPr>
              <a:t>Ch</a:t>
            </a:r>
            <a:r>
              <a:rPr lang="en-US" sz="1050" dirty="0">
                <a:solidFill>
                  <a:schemeClr val="bg1"/>
                </a:solidFill>
              </a:rPr>
              <a:t> (1)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7690152" y="5021172"/>
            <a:ext cx="1314746" cy="4627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PLL (1)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ADF4159/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ADF4158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5113638" y="5651847"/>
            <a:ext cx="1156293" cy="39854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Tx</a:t>
            </a:r>
            <a:r>
              <a:rPr lang="en-US" sz="1050" dirty="0">
                <a:solidFill>
                  <a:schemeClr val="bg1"/>
                </a:solidFill>
              </a:rPr>
              <a:t> Chip (1)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ADF5901</a:t>
            </a:r>
          </a:p>
        </p:txBody>
      </p:sp>
      <p:sp>
        <p:nvSpPr>
          <p:cNvPr id="184" name="Rectangle 183"/>
          <p:cNvSpPr/>
          <p:nvPr/>
        </p:nvSpPr>
        <p:spPr>
          <a:xfrm rot="5400000">
            <a:off x="4943190" y="1083191"/>
            <a:ext cx="363540" cy="105681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Rx Chip (1)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ADF5904</a:t>
            </a:r>
          </a:p>
        </p:txBody>
      </p:sp>
      <p:sp>
        <p:nvSpPr>
          <p:cNvPr id="185" name="Rectangle 184"/>
          <p:cNvSpPr/>
          <p:nvPr/>
        </p:nvSpPr>
        <p:spPr>
          <a:xfrm rot="5400000">
            <a:off x="10281666" y="3405144"/>
            <a:ext cx="394402" cy="140789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ADSP-BF70 or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ADSP-2147x (DSP)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8031450" y="5628166"/>
            <a:ext cx="3736913" cy="5938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Best in class phase noise and high speed FMCW ramping for </a:t>
            </a:r>
            <a:r>
              <a:rPr lang="en-US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increased resolution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10047697" y="4365965"/>
            <a:ext cx="2113846" cy="5846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Digital signal processing solution included</a:t>
            </a:r>
          </a:p>
        </p:txBody>
      </p:sp>
      <p:cxnSp>
        <p:nvCxnSpPr>
          <p:cNvPr id="294" name="Straight Connector 293"/>
          <p:cNvCxnSpPr/>
          <p:nvPr/>
        </p:nvCxnSpPr>
        <p:spPr>
          <a:xfrm rot="10800000">
            <a:off x="10183867" y="3282137"/>
            <a:ext cx="250040" cy="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rot="10800000">
            <a:off x="10183867" y="2720311"/>
            <a:ext cx="250040" cy="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6" name="Rectangle 295"/>
          <p:cNvSpPr/>
          <p:nvPr/>
        </p:nvSpPr>
        <p:spPr>
          <a:xfrm rot="10800000">
            <a:off x="4833070" y="2182884"/>
            <a:ext cx="809618" cy="159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10800000" flipH="1">
            <a:off x="5933359" y="2182884"/>
            <a:ext cx="3177078" cy="1596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 rot="10800000" flipH="1">
            <a:off x="5081696" y="4268259"/>
            <a:ext cx="1054239" cy="11426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9" name="Straight Connector 298"/>
          <p:cNvCxnSpPr/>
          <p:nvPr/>
        </p:nvCxnSpPr>
        <p:spPr>
          <a:xfrm rot="10800000" flipV="1">
            <a:off x="5489583" y="2482553"/>
            <a:ext cx="438912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rot="10800000" flipV="1">
            <a:off x="5489583" y="2808400"/>
            <a:ext cx="438912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rot="10800000" flipV="1">
            <a:off x="5489583" y="3137044"/>
            <a:ext cx="438912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rot="10800000" flipV="1">
            <a:off x="5489583" y="3502854"/>
            <a:ext cx="438912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 rot="10800000">
            <a:off x="5284405" y="3364754"/>
            <a:ext cx="242391" cy="245751"/>
            <a:chOff x="4958259" y="5729599"/>
            <a:chExt cx="454261" cy="430547"/>
          </a:xfrm>
        </p:grpSpPr>
        <p:sp>
          <p:nvSpPr>
            <p:cNvPr id="390" name="Oval 389"/>
            <p:cNvSpPr/>
            <p:nvPr/>
          </p:nvSpPr>
          <p:spPr>
            <a:xfrm>
              <a:off x="4958259" y="5729599"/>
              <a:ext cx="454261" cy="4305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1" name="Straight Connector 390"/>
            <p:cNvCxnSpPr>
              <a:stCxn id="390" idx="3"/>
              <a:endCxn id="390" idx="7"/>
            </p:cNvCxnSpPr>
            <p:nvPr/>
          </p:nvCxnSpPr>
          <p:spPr>
            <a:xfrm flipV="1">
              <a:off x="5024784" y="5792651"/>
              <a:ext cx="321211" cy="304443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90" idx="1"/>
              <a:endCxn id="390" idx="5"/>
            </p:cNvCxnSpPr>
            <p:nvPr/>
          </p:nvCxnSpPr>
          <p:spPr>
            <a:xfrm>
              <a:off x="5024784" y="5792651"/>
              <a:ext cx="321211" cy="304443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" name="Group 303"/>
          <p:cNvGrpSpPr/>
          <p:nvPr/>
        </p:nvGrpSpPr>
        <p:grpSpPr>
          <a:xfrm rot="10800000">
            <a:off x="5284405" y="3020815"/>
            <a:ext cx="242391" cy="245751"/>
            <a:chOff x="4958259" y="5729599"/>
            <a:chExt cx="454261" cy="430547"/>
          </a:xfrm>
        </p:grpSpPr>
        <p:sp>
          <p:nvSpPr>
            <p:cNvPr id="387" name="Oval 386"/>
            <p:cNvSpPr/>
            <p:nvPr/>
          </p:nvSpPr>
          <p:spPr>
            <a:xfrm>
              <a:off x="4958259" y="5729599"/>
              <a:ext cx="454261" cy="4305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8" name="Straight Connector 387"/>
            <p:cNvCxnSpPr>
              <a:stCxn id="387" idx="3"/>
              <a:endCxn id="387" idx="7"/>
            </p:cNvCxnSpPr>
            <p:nvPr/>
          </p:nvCxnSpPr>
          <p:spPr>
            <a:xfrm flipV="1">
              <a:off x="5024784" y="5792651"/>
              <a:ext cx="321211" cy="304443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87" idx="1"/>
              <a:endCxn id="387" idx="5"/>
            </p:cNvCxnSpPr>
            <p:nvPr/>
          </p:nvCxnSpPr>
          <p:spPr>
            <a:xfrm>
              <a:off x="5024784" y="5792651"/>
              <a:ext cx="321211" cy="304443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304"/>
          <p:cNvGrpSpPr/>
          <p:nvPr/>
        </p:nvGrpSpPr>
        <p:grpSpPr>
          <a:xfrm rot="10800000">
            <a:off x="5284405" y="2676876"/>
            <a:ext cx="242391" cy="245751"/>
            <a:chOff x="4958259" y="5729599"/>
            <a:chExt cx="454261" cy="430547"/>
          </a:xfrm>
        </p:grpSpPr>
        <p:sp>
          <p:nvSpPr>
            <p:cNvPr id="384" name="Oval 383"/>
            <p:cNvSpPr/>
            <p:nvPr/>
          </p:nvSpPr>
          <p:spPr>
            <a:xfrm>
              <a:off x="4958259" y="5729599"/>
              <a:ext cx="454261" cy="4305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5" name="Straight Connector 384"/>
            <p:cNvCxnSpPr>
              <a:stCxn id="384" idx="3"/>
              <a:endCxn id="384" idx="7"/>
            </p:cNvCxnSpPr>
            <p:nvPr/>
          </p:nvCxnSpPr>
          <p:spPr>
            <a:xfrm flipV="1">
              <a:off x="5024784" y="5792651"/>
              <a:ext cx="321211" cy="304443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84" idx="1"/>
              <a:endCxn id="384" idx="5"/>
            </p:cNvCxnSpPr>
            <p:nvPr/>
          </p:nvCxnSpPr>
          <p:spPr>
            <a:xfrm>
              <a:off x="5024784" y="5792651"/>
              <a:ext cx="321211" cy="304443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Group 305"/>
          <p:cNvGrpSpPr/>
          <p:nvPr/>
        </p:nvGrpSpPr>
        <p:grpSpPr>
          <a:xfrm rot="10800000">
            <a:off x="5284405" y="2357506"/>
            <a:ext cx="242391" cy="245751"/>
            <a:chOff x="4958259" y="5729599"/>
            <a:chExt cx="454261" cy="430547"/>
          </a:xfrm>
        </p:grpSpPr>
        <p:sp>
          <p:nvSpPr>
            <p:cNvPr id="381" name="Oval 380"/>
            <p:cNvSpPr/>
            <p:nvPr/>
          </p:nvSpPr>
          <p:spPr>
            <a:xfrm>
              <a:off x="4958259" y="5729599"/>
              <a:ext cx="454261" cy="4305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2" name="Straight Connector 381"/>
            <p:cNvCxnSpPr>
              <a:stCxn id="381" idx="3"/>
              <a:endCxn id="381" idx="7"/>
            </p:cNvCxnSpPr>
            <p:nvPr/>
          </p:nvCxnSpPr>
          <p:spPr>
            <a:xfrm flipV="1">
              <a:off x="5024784" y="5792651"/>
              <a:ext cx="321211" cy="304443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81" idx="1"/>
              <a:endCxn id="381" idx="5"/>
            </p:cNvCxnSpPr>
            <p:nvPr/>
          </p:nvCxnSpPr>
          <p:spPr>
            <a:xfrm>
              <a:off x="5024784" y="5792651"/>
              <a:ext cx="321211" cy="304443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Rectangle 306"/>
          <p:cNvSpPr/>
          <p:nvPr/>
        </p:nvSpPr>
        <p:spPr>
          <a:xfrm rot="10800000" flipH="1" flipV="1">
            <a:off x="6113476" y="3387214"/>
            <a:ext cx="462026" cy="226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EQ</a:t>
            </a:r>
          </a:p>
        </p:txBody>
      </p:sp>
      <p:sp>
        <p:nvSpPr>
          <p:cNvPr id="308" name="Pentagon 307"/>
          <p:cNvSpPr/>
          <p:nvPr/>
        </p:nvSpPr>
        <p:spPr>
          <a:xfrm rot="10800000" flipV="1">
            <a:off x="7899997" y="3380590"/>
            <a:ext cx="613625" cy="231134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ADC</a:t>
            </a:r>
          </a:p>
        </p:txBody>
      </p:sp>
      <p:sp>
        <p:nvSpPr>
          <p:cNvPr id="309" name="Rectangle 308"/>
          <p:cNvSpPr/>
          <p:nvPr/>
        </p:nvSpPr>
        <p:spPr>
          <a:xfrm rot="10800000" flipH="1" flipV="1">
            <a:off x="7343814" y="3389627"/>
            <a:ext cx="462026" cy="226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AAF</a:t>
            </a:r>
          </a:p>
        </p:txBody>
      </p:sp>
      <p:sp>
        <p:nvSpPr>
          <p:cNvPr id="310" name="Isosceles Triangle 309"/>
          <p:cNvSpPr/>
          <p:nvPr/>
        </p:nvSpPr>
        <p:spPr>
          <a:xfrm rot="5400000" flipH="1">
            <a:off x="7031643" y="3379521"/>
            <a:ext cx="226455" cy="233055"/>
          </a:xfrm>
          <a:prstGeom prst="triangle">
            <a:avLst>
              <a:gd name="adj" fmla="val 49999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11" name="Isosceles Triangle 310"/>
          <p:cNvSpPr/>
          <p:nvPr/>
        </p:nvSpPr>
        <p:spPr>
          <a:xfrm rot="5400000" flipH="1">
            <a:off x="6691558" y="3376802"/>
            <a:ext cx="226455" cy="233055"/>
          </a:xfrm>
          <a:prstGeom prst="triangle">
            <a:avLst>
              <a:gd name="adj" fmla="val 49999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12" name="Rectangle 311"/>
          <p:cNvSpPr/>
          <p:nvPr/>
        </p:nvSpPr>
        <p:spPr>
          <a:xfrm rot="10800000" flipH="1" flipV="1">
            <a:off x="6102830" y="3025620"/>
            <a:ext cx="462026" cy="226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EQ</a:t>
            </a:r>
          </a:p>
        </p:txBody>
      </p:sp>
      <p:sp>
        <p:nvSpPr>
          <p:cNvPr id="313" name="Pentagon 312"/>
          <p:cNvSpPr/>
          <p:nvPr/>
        </p:nvSpPr>
        <p:spPr>
          <a:xfrm rot="10800000" flipV="1">
            <a:off x="7889351" y="3018996"/>
            <a:ext cx="613625" cy="231134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ADC</a:t>
            </a:r>
          </a:p>
        </p:txBody>
      </p:sp>
      <p:sp>
        <p:nvSpPr>
          <p:cNvPr id="314" name="Rectangle 313"/>
          <p:cNvSpPr/>
          <p:nvPr/>
        </p:nvSpPr>
        <p:spPr>
          <a:xfrm rot="10800000" flipH="1" flipV="1">
            <a:off x="7333168" y="3028033"/>
            <a:ext cx="462026" cy="226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AAF</a:t>
            </a:r>
          </a:p>
        </p:txBody>
      </p:sp>
      <p:sp>
        <p:nvSpPr>
          <p:cNvPr id="315" name="Isosceles Triangle 314"/>
          <p:cNvSpPr/>
          <p:nvPr/>
        </p:nvSpPr>
        <p:spPr>
          <a:xfrm rot="5400000" flipH="1">
            <a:off x="7020997" y="3017927"/>
            <a:ext cx="226455" cy="233055"/>
          </a:xfrm>
          <a:prstGeom prst="triangle">
            <a:avLst>
              <a:gd name="adj" fmla="val 49999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16" name="Isosceles Triangle 315"/>
          <p:cNvSpPr/>
          <p:nvPr/>
        </p:nvSpPr>
        <p:spPr>
          <a:xfrm rot="5400000" flipH="1">
            <a:off x="6680912" y="3015208"/>
            <a:ext cx="226455" cy="233055"/>
          </a:xfrm>
          <a:prstGeom prst="triangle">
            <a:avLst>
              <a:gd name="adj" fmla="val 49999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17" name="Rectangle 316"/>
          <p:cNvSpPr/>
          <p:nvPr/>
        </p:nvSpPr>
        <p:spPr>
          <a:xfrm rot="10800000" flipH="1" flipV="1">
            <a:off x="6102830" y="2702885"/>
            <a:ext cx="462026" cy="226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EQ</a:t>
            </a:r>
          </a:p>
        </p:txBody>
      </p:sp>
      <p:sp>
        <p:nvSpPr>
          <p:cNvPr id="318" name="Pentagon 317"/>
          <p:cNvSpPr/>
          <p:nvPr/>
        </p:nvSpPr>
        <p:spPr>
          <a:xfrm rot="10800000" flipV="1">
            <a:off x="7889351" y="2696261"/>
            <a:ext cx="613625" cy="231134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ADC</a:t>
            </a:r>
          </a:p>
        </p:txBody>
      </p:sp>
      <p:sp>
        <p:nvSpPr>
          <p:cNvPr id="319" name="Rectangle 318"/>
          <p:cNvSpPr/>
          <p:nvPr/>
        </p:nvSpPr>
        <p:spPr>
          <a:xfrm rot="10800000" flipH="1" flipV="1">
            <a:off x="7333168" y="2705298"/>
            <a:ext cx="462026" cy="226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AAF</a:t>
            </a:r>
          </a:p>
        </p:txBody>
      </p:sp>
      <p:sp>
        <p:nvSpPr>
          <p:cNvPr id="320" name="Isosceles Triangle 319"/>
          <p:cNvSpPr/>
          <p:nvPr/>
        </p:nvSpPr>
        <p:spPr>
          <a:xfrm rot="5400000" flipH="1">
            <a:off x="7020997" y="2695192"/>
            <a:ext cx="226455" cy="233055"/>
          </a:xfrm>
          <a:prstGeom prst="triangle">
            <a:avLst>
              <a:gd name="adj" fmla="val 49999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21" name="Isosceles Triangle 320"/>
          <p:cNvSpPr/>
          <p:nvPr/>
        </p:nvSpPr>
        <p:spPr>
          <a:xfrm rot="5400000" flipH="1">
            <a:off x="6680912" y="2692473"/>
            <a:ext cx="226455" cy="233055"/>
          </a:xfrm>
          <a:prstGeom prst="triangle">
            <a:avLst>
              <a:gd name="adj" fmla="val 49999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 rot="10800000" flipH="1" flipV="1">
            <a:off x="6113476" y="2380152"/>
            <a:ext cx="462026" cy="226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EQ</a:t>
            </a:r>
          </a:p>
        </p:txBody>
      </p:sp>
      <p:sp>
        <p:nvSpPr>
          <p:cNvPr id="323" name="Pentagon 322"/>
          <p:cNvSpPr/>
          <p:nvPr/>
        </p:nvSpPr>
        <p:spPr>
          <a:xfrm rot="10800000" flipV="1">
            <a:off x="7899997" y="2373528"/>
            <a:ext cx="613625" cy="231134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ADC</a:t>
            </a:r>
          </a:p>
        </p:txBody>
      </p:sp>
      <p:sp>
        <p:nvSpPr>
          <p:cNvPr id="324" name="Rectangle 323"/>
          <p:cNvSpPr/>
          <p:nvPr/>
        </p:nvSpPr>
        <p:spPr>
          <a:xfrm rot="10800000" flipH="1" flipV="1">
            <a:off x="7343814" y="2382565"/>
            <a:ext cx="462026" cy="2264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AAF</a:t>
            </a:r>
          </a:p>
        </p:txBody>
      </p:sp>
      <p:sp>
        <p:nvSpPr>
          <p:cNvPr id="325" name="Isosceles Triangle 324"/>
          <p:cNvSpPr/>
          <p:nvPr/>
        </p:nvSpPr>
        <p:spPr>
          <a:xfrm rot="5400000" flipH="1">
            <a:off x="7031643" y="2372459"/>
            <a:ext cx="226455" cy="233055"/>
          </a:xfrm>
          <a:prstGeom prst="triangle">
            <a:avLst>
              <a:gd name="adj" fmla="val 49999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26" name="Isosceles Triangle 325"/>
          <p:cNvSpPr/>
          <p:nvPr/>
        </p:nvSpPr>
        <p:spPr>
          <a:xfrm rot="5400000" flipH="1">
            <a:off x="6691558" y="2369740"/>
            <a:ext cx="226455" cy="233055"/>
          </a:xfrm>
          <a:prstGeom prst="triangle">
            <a:avLst>
              <a:gd name="adj" fmla="val 49999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 rot="10800000" flipH="1">
            <a:off x="8638449" y="2355762"/>
            <a:ext cx="306813" cy="1253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Data Port</a:t>
            </a:r>
          </a:p>
        </p:txBody>
      </p:sp>
      <p:sp>
        <p:nvSpPr>
          <p:cNvPr id="328" name="Isosceles Triangle 327"/>
          <p:cNvSpPr/>
          <p:nvPr/>
        </p:nvSpPr>
        <p:spPr>
          <a:xfrm rot="16200000">
            <a:off x="5145879" y="4593801"/>
            <a:ext cx="340307" cy="265234"/>
          </a:xfrm>
          <a:prstGeom prst="triangle">
            <a:avLst>
              <a:gd name="adj" fmla="val 52798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grpSp>
        <p:nvGrpSpPr>
          <p:cNvPr id="329" name="Group 328"/>
          <p:cNvGrpSpPr/>
          <p:nvPr/>
        </p:nvGrpSpPr>
        <p:grpSpPr>
          <a:xfrm rot="10800000" flipH="1">
            <a:off x="5659038" y="4963393"/>
            <a:ext cx="274320" cy="274320"/>
            <a:chOff x="1022912" y="2251273"/>
            <a:chExt cx="454261" cy="430547"/>
          </a:xfrm>
        </p:grpSpPr>
        <p:sp>
          <p:nvSpPr>
            <p:cNvPr id="379" name="Oval 378"/>
            <p:cNvSpPr/>
            <p:nvPr/>
          </p:nvSpPr>
          <p:spPr>
            <a:xfrm>
              <a:off x="1022912" y="2251273"/>
              <a:ext cx="454261" cy="4305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Freeform 379"/>
            <p:cNvSpPr/>
            <p:nvPr/>
          </p:nvSpPr>
          <p:spPr>
            <a:xfrm>
              <a:off x="1078173" y="2358123"/>
              <a:ext cx="343738" cy="243223"/>
            </a:xfrm>
            <a:custGeom>
              <a:avLst/>
              <a:gdLst>
                <a:gd name="connsiteX0" fmla="*/ 0 w 658368"/>
                <a:gd name="connsiteY0" fmla="*/ 261716 h 488043"/>
                <a:gd name="connsiteX1" fmla="*/ 210312 w 658368"/>
                <a:gd name="connsiteY1" fmla="*/ 5684 h 488043"/>
                <a:gd name="connsiteX2" fmla="*/ 484632 w 658368"/>
                <a:gd name="connsiteY2" fmla="*/ 481172 h 488043"/>
                <a:gd name="connsiteX3" fmla="*/ 658368 w 658368"/>
                <a:gd name="connsiteY3" fmla="*/ 243428 h 48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368" h="488043">
                  <a:moveTo>
                    <a:pt x="0" y="261716"/>
                  </a:moveTo>
                  <a:cubicBezTo>
                    <a:pt x="64770" y="115412"/>
                    <a:pt x="129540" y="-30892"/>
                    <a:pt x="210312" y="5684"/>
                  </a:cubicBezTo>
                  <a:cubicBezTo>
                    <a:pt x="291084" y="42260"/>
                    <a:pt x="409956" y="441548"/>
                    <a:pt x="484632" y="481172"/>
                  </a:cubicBezTo>
                  <a:cubicBezTo>
                    <a:pt x="559308" y="520796"/>
                    <a:pt x="608838" y="382112"/>
                    <a:pt x="658368" y="243428"/>
                  </a:cubicBezTo>
                </a:path>
              </a:pathLst>
            </a:custGeom>
            <a:noFill/>
            <a:ln>
              <a:solidFill>
                <a:schemeClr val="tx1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0" name="Oval 329"/>
          <p:cNvSpPr/>
          <p:nvPr/>
        </p:nvSpPr>
        <p:spPr>
          <a:xfrm rot="10800000" flipH="1">
            <a:off x="5673296" y="4593709"/>
            <a:ext cx="242861" cy="2452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31" name="Rectangle 330"/>
          <p:cNvSpPr/>
          <p:nvPr/>
        </p:nvSpPr>
        <p:spPr>
          <a:xfrm rot="16200000" flipH="1" flipV="1">
            <a:off x="6431356" y="4345243"/>
            <a:ext cx="945855" cy="9235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PLL  FMCW Ramp Gen</a:t>
            </a:r>
          </a:p>
        </p:txBody>
      </p:sp>
      <p:cxnSp>
        <p:nvCxnSpPr>
          <p:cNvPr id="332" name="Straight Arrow Connector 331"/>
          <p:cNvCxnSpPr>
            <a:stCxn id="330" idx="2"/>
            <a:endCxn id="328" idx="3"/>
          </p:cNvCxnSpPr>
          <p:nvPr/>
        </p:nvCxnSpPr>
        <p:spPr>
          <a:xfrm rot="10800000" flipV="1">
            <a:off x="5448649" y="4716341"/>
            <a:ext cx="224647" cy="5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stCxn id="379" idx="4"/>
            <a:endCxn id="330" idx="0"/>
          </p:cNvCxnSpPr>
          <p:nvPr/>
        </p:nvCxnSpPr>
        <p:spPr>
          <a:xfrm rot="10800000">
            <a:off x="5794727" y="4838973"/>
            <a:ext cx="1471" cy="1244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4" name="Rectangle 333"/>
          <p:cNvSpPr/>
          <p:nvPr/>
        </p:nvSpPr>
        <p:spPr>
          <a:xfrm rot="10800000" flipH="1">
            <a:off x="9361567" y="2362566"/>
            <a:ext cx="387468" cy="1253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DSP</a:t>
            </a:r>
          </a:p>
        </p:txBody>
      </p:sp>
      <p:sp>
        <p:nvSpPr>
          <p:cNvPr id="335" name="Rectangle 334"/>
          <p:cNvSpPr/>
          <p:nvPr/>
        </p:nvSpPr>
        <p:spPr>
          <a:xfrm rot="10800000" flipH="1">
            <a:off x="9869594" y="2382565"/>
            <a:ext cx="306813" cy="1253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MCU</a:t>
            </a:r>
          </a:p>
        </p:txBody>
      </p:sp>
      <p:cxnSp>
        <p:nvCxnSpPr>
          <p:cNvPr id="336" name="Elbow Connector 335"/>
          <p:cNvCxnSpPr>
            <a:stCxn id="334" idx="0"/>
            <a:endCxn id="331" idx="0"/>
          </p:cNvCxnSpPr>
          <p:nvPr/>
        </p:nvCxnSpPr>
        <p:spPr>
          <a:xfrm rot="5400000">
            <a:off x="7865211" y="3116937"/>
            <a:ext cx="1190946" cy="218923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endCxn id="379" idx="6"/>
          </p:cNvCxnSpPr>
          <p:nvPr/>
        </p:nvCxnSpPr>
        <p:spPr>
          <a:xfrm rot="10800000">
            <a:off x="5933358" y="5100553"/>
            <a:ext cx="509868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Elbow Connector 337"/>
          <p:cNvCxnSpPr>
            <a:stCxn id="330" idx="4"/>
            <a:endCxn id="390" idx="0"/>
          </p:cNvCxnSpPr>
          <p:nvPr/>
        </p:nvCxnSpPr>
        <p:spPr>
          <a:xfrm rot="5400000" flipH="1">
            <a:off x="5108562" y="3907544"/>
            <a:ext cx="983204" cy="38912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9" name="TextBox 338"/>
          <p:cNvSpPr txBox="1"/>
          <p:nvPr/>
        </p:nvSpPr>
        <p:spPr>
          <a:xfrm rot="10800000">
            <a:off x="5672980" y="4580948"/>
            <a:ext cx="181751" cy="2190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050" dirty="0">
                <a:solidFill>
                  <a:srgbClr val="000000"/>
                </a:solidFill>
              </a:rPr>
              <a:t>M*</a:t>
            </a:r>
          </a:p>
        </p:txBody>
      </p:sp>
      <p:cxnSp>
        <p:nvCxnSpPr>
          <p:cNvPr id="340" name="Elbow Connector 339"/>
          <p:cNvCxnSpPr/>
          <p:nvPr/>
        </p:nvCxnSpPr>
        <p:spPr>
          <a:xfrm rot="10800000" flipV="1">
            <a:off x="5572619" y="4483070"/>
            <a:ext cx="866436" cy="230153"/>
          </a:xfrm>
          <a:prstGeom prst="bentConnector3">
            <a:avLst>
              <a:gd name="adj1" fmla="val 100203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1" name="TextBox 340"/>
          <p:cNvSpPr txBox="1"/>
          <p:nvPr/>
        </p:nvSpPr>
        <p:spPr>
          <a:xfrm rot="10800000" flipV="1">
            <a:off x="7621087" y="4258468"/>
            <a:ext cx="1337094" cy="3630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100" b="1" dirty="0">
                <a:solidFill>
                  <a:srgbClr val="000000"/>
                </a:solidFill>
              </a:rPr>
              <a:t>Transmit channel signal generation</a:t>
            </a:r>
          </a:p>
        </p:txBody>
      </p:sp>
      <p:sp>
        <p:nvSpPr>
          <p:cNvPr id="344" name="TextBox 343"/>
          <p:cNvSpPr txBox="1"/>
          <p:nvPr/>
        </p:nvSpPr>
        <p:spPr>
          <a:xfrm rot="10800000" flipV="1">
            <a:off x="5999307" y="1997694"/>
            <a:ext cx="2861098" cy="3465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100" b="1" dirty="0">
                <a:solidFill>
                  <a:srgbClr val="000000"/>
                </a:solidFill>
              </a:rPr>
              <a:t>Receive channel signal processing AFE</a:t>
            </a:r>
          </a:p>
        </p:txBody>
      </p:sp>
      <p:sp>
        <p:nvSpPr>
          <p:cNvPr id="345" name="TextBox 344"/>
          <p:cNvSpPr txBox="1"/>
          <p:nvPr/>
        </p:nvSpPr>
        <p:spPr>
          <a:xfrm rot="10800000" flipV="1">
            <a:off x="4153559" y="4238919"/>
            <a:ext cx="727080" cy="283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100" b="1" dirty="0">
                <a:solidFill>
                  <a:srgbClr val="000000"/>
                </a:solidFill>
              </a:rPr>
              <a:t>Transmit Antenna</a:t>
            </a:r>
          </a:p>
        </p:txBody>
      </p:sp>
      <p:sp>
        <p:nvSpPr>
          <p:cNvPr id="346" name="TextBox 345"/>
          <p:cNvSpPr txBox="1"/>
          <p:nvPr/>
        </p:nvSpPr>
        <p:spPr>
          <a:xfrm rot="10800000" flipV="1">
            <a:off x="3919662" y="2198708"/>
            <a:ext cx="727080" cy="2838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1100" b="1" dirty="0">
                <a:solidFill>
                  <a:srgbClr val="000000"/>
                </a:solidFill>
              </a:rPr>
              <a:t>Receive  Antenna</a:t>
            </a:r>
          </a:p>
        </p:txBody>
      </p:sp>
      <p:cxnSp>
        <p:nvCxnSpPr>
          <p:cNvPr id="347" name="Straight Connector 346"/>
          <p:cNvCxnSpPr>
            <a:stCxn id="298" idx="1"/>
          </p:cNvCxnSpPr>
          <p:nvPr/>
        </p:nvCxnSpPr>
        <p:spPr>
          <a:xfrm flipH="1">
            <a:off x="4883974" y="4839605"/>
            <a:ext cx="197722" cy="103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stCxn id="384" idx="6"/>
          </p:cNvCxnSpPr>
          <p:nvPr/>
        </p:nvCxnSpPr>
        <p:spPr>
          <a:xfrm flipH="1">
            <a:off x="4529981" y="2799751"/>
            <a:ext cx="754424" cy="241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81" idx="6"/>
          </p:cNvCxnSpPr>
          <p:nvPr/>
        </p:nvCxnSpPr>
        <p:spPr>
          <a:xfrm flipH="1">
            <a:off x="4642144" y="2480381"/>
            <a:ext cx="642261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4719469" y="4961216"/>
            <a:ext cx="361051" cy="217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>
            <a:stCxn id="390" idx="6"/>
          </p:cNvCxnSpPr>
          <p:nvPr/>
        </p:nvCxnSpPr>
        <p:spPr>
          <a:xfrm flipH="1">
            <a:off x="4351240" y="3487629"/>
            <a:ext cx="933165" cy="570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stCxn id="387" idx="6"/>
          </p:cNvCxnSpPr>
          <p:nvPr/>
        </p:nvCxnSpPr>
        <p:spPr>
          <a:xfrm flipH="1">
            <a:off x="4429874" y="3143690"/>
            <a:ext cx="854531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Isosceles Triangle 352"/>
          <p:cNvSpPr/>
          <p:nvPr/>
        </p:nvSpPr>
        <p:spPr>
          <a:xfrm rot="16200000">
            <a:off x="5164109" y="4972403"/>
            <a:ext cx="340307" cy="265234"/>
          </a:xfrm>
          <a:prstGeom prst="triangle">
            <a:avLst>
              <a:gd name="adj" fmla="val 52798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54" name="Isosceles Triangle 353"/>
          <p:cNvSpPr/>
          <p:nvPr/>
        </p:nvSpPr>
        <p:spPr>
          <a:xfrm rot="5400000">
            <a:off x="4937868" y="3349600"/>
            <a:ext cx="230152" cy="265236"/>
          </a:xfrm>
          <a:prstGeom prst="triangle">
            <a:avLst>
              <a:gd name="adj" fmla="val 52798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55" name="Isosceles Triangle 354"/>
          <p:cNvSpPr/>
          <p:nvPr/>
        </p:nvSpPr>
        <p:spPr>
          <a:xfrm rot="5400000">
            <a:off x="4957608" y="2997688"/>
            <a:ext cx="230152" cy="265236"/>
          </a:xfrm>
          <a:prstGeom prst="triangle">
            <a:avLst>
              <a:gd name="adj" fmla="val 52798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56" name="Isosceles Triangle 355"/>
          <p:cNvSpPr/>
          <p:nvPr/>
        </p:nvSpPr>
        <p:spPr>
          <a:xfrm rot="5400000">
            <a:off x="4954607" y="2659334"/>
            <a:ext cx="230152" cy="265236"/>
          </a:xfrm>
          <a:prstGeom prst="triangle">
            <a:avLst>
              <a:gd name="adj" fmla="val 52798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57" name="Isosceles Triangle 356"/>
          <p:cNvSpPr/>
          <p:nvPr/>
        </p:nvSpPr>
        <p:spPr>
          <a:xfrm rot="5400000">
            <a:off x="4953951" y="2343533"/>
            <a:ext cx="230152" cy="265236"/>
          </a:xfrm>
          <a:prstGeom prst="triangle">
            <a:avLst>
              <a:gd name="adj" fmla="val 52798"/>
            </a:avLst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>
              <a:solidFill>
                <a:srgbClr val="000000"/>
              </a:solidFill>
            </a:endParaRPr>
          </a:p>
        </p:txBody>
      </p:sp>
      <p:grpSp>
        <p:nvGrpSpPr>
          <p:cNvPr id="358" name="Group 357"/>
          <p:cNvGrpSpPr/>
          <p:nvPr/>
        </p:nvGrpSpPr>
        <p:grpSpPr>
          <a:xfrm flipV="1">
            <a:off x="5583325" y="4724352"/>
            <a:ext cx="1289146" cy="374013"/>
            <a:chOff x="9116127" y="1901575"/>
            <a:chExt cx="1289146" cy="229242"/>
          </a:xfrm>
        </p:grpSpPr>
        <p:cxnSp>
          <p:nvCxnSpPr>
            <p:cNvPr id="377" name="Straight Connector 376"/>
            <p:cNvCxnSpPr/>
            <p:nvPr/>
          </p:nvCxnSpPr>
          <p:spPr>
            <a:xfrm flipV="1">
              <a:off x="9116127" y="1901575"/>
              <a:ext cx="1" cy="229242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53" idx="3"/>
            </p:cNvCxnSpPr>
            <p:nvPr/>
          </p:nvCxnSpPr>
          <p:spPr>
            <a:xfrm>
              <a:off x="10288827" y="1939617"/>
              <a:ext cx="116446" cy="1182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 w="sm" len="sm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V="1">
            <a:off x="4568719" y="2190341"/>
            <a:ext cx="156047" cy="295654"/>
            <a:chOff x="4230117" y="2503033"/>
            <a:chExt cx="156047" cy="295654"/>
          </a:xfrm>
        </p:grpSpPr>
        <p:cxnSp>
          <p:nvCxnSpPr>
            <p:cNvPr id="375" name="Straight Connector 374"/>
            <p:cNvCxnSpPr/>
            <p:nvPr/>
          </p:nvCxnSpPr>
          <p:spPr>
            <a:xfrm rot="10800000" flipV="1">
              <a:off x="4301471" y="2503033"/>
              <a:ext cx="6669" cy="14634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Isosceles Triangle 375"/>
            <p:cNvSpPr/>
            <p:nvPr/>
          </p:nvSpPr>
          <p:spPr>
            <a:xfrm>
              <a:off x="4230117" y="2624542"/>
              <a:ext cx="156047" cy="174145"/>
            </a:xfrm>
            <a:prstGeom prst="triangle">
              <a:avLst>
                <a:gd name="adj" fmla="val 499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0" name="Group 359"/>
          <p:cNvGrpSpPr/>
          <p:nvPr/>
        </p:nvGrpSpPr>
        <p:grpSpPr>
          <a:xfrm flipV="1">
            <a:off x="4458627" y="2499562"/>
            <a:ext cx="156047" cy="295654"/>
            <a:chOff x="4230117" y="2503033"/>
            <a:chExt cx="156047" cy="295654"/>
          </a:xfrm>
        </p:grpSpPr>
        <p:cxnSp>
          <p:nvCxnSpPr>
            <p:cNvPr id="373" name="Straight Connector 372"/>
            <p:cNvCxnSpPr/>
            <p:nvPr/>
          </p:nvCxnSpPr>
          <p:spPr>
            <a:xfrm rot="10800000" flipV="1">
              <a:off x="4301471" y="2503033"/>
              <a:ext cx="6669" cy="14634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Isosceles Triangle 373"/>
            <p:cNvSpPr/>
            <p:nvPr/>
          </p:nvSpPr>
          <p:spPr>
            <a:xfrm>
              <a:off x="4230117" y="2624542"/>
              <a:ext cx="156047" cy="174145"/>
            </a:xfrm>
            <a:prstGeom prst="triangle">
              <a:avLst>
                <a:gd name="adj" fmla="val 499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 flipV="1">
            <a:off x="4354023" y="2848682"/>
            <a:ext cx="156047" cy="295654"/>
            <a:chOff x="4230117" y="2503033"/>
            <a:chExt cx="156047" cy="295654"/>
          </a:xfrm>
        </p:grpSpPr>
        <p:cxnSp>
          <p:nvCxnSpPr>
            <p:cNvPr id="371" name="Straight Connector 370"/>
            <p:cNvCxnSpPr/>
            <p:nvPr/>
          </p:nvCxnSpPr>
          <p:spPr>
            <a:xfrm rot="10800000" flipV="1">
              <a:off x="4301471" y="2503033"/>
              <a:ext cx="6669" cy="14634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2" name="Isosceles Triangle 371"/>
            <p:cNvSpPr/>
            <p:nvPr/>
          </p:nvSpPr>
          <p:spPr>
            <a:xfrm>
              <a:off x="4230117" y="2624542"/>
              <a:ext cx="156047" cy="174145"/>
            </a:xfrm>
            <a:prstGeom prst="triangle">
              <a:avLst>
                <a:gd name="adj" fmla="val 499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2" name="Group 361"/>
          <p:cNvGrpSpPr/>
          <p:nvPr/>
        </p:nvGrpSpPr>
        <p:grpSpPr>
          <a:xfrm flipV="1">
            <a:off x="4279699" y="3197802"/>
            <a:ext cx="156047" cy="295654"/>
            <a:chOff x="4230117" y="2503033"/>
            <a:chExt cx="156047" cy="295654"/>
          </a:xfrm>
        </p:grpSpPr>
        <p:cxnSp>
          <p:nvCxnSpPr>
            <p:cNvPr id="369" name="Straight Connector 368"/>
            <p:cNvCxnSpPr/>
            <p:nvPr/>
          </p:nvCxnSpPr>
          <p:spPr>
            <a:xfrm rot="10800000" flipV="1">
              <a:off x="4301471" y="2503033"/>
              <a:ext cx="6669" cy="14634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Isosceles Triangle 369"/>
            <p:cNvSpPr/>
            <p:nvPr/>
          </p:nvSpPr>
          <p:spPr>
            <a:xfrm>
              <a:off x="4230117" y="2624542"/>
              <a:ext cx="156047" cy="174145"/>
            </a:xfrm>
            <a:prstGeom prst="triangle">
              <a:avLst>
                <a:gd name="adj" fmla="val 499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3" name="Group 362"/>
          <p:cNvGrpSpPr/>
          <p:nvPr/>
        </p:nvGrpSpPr>
        <p:grpSpPr>
          <a:xfrm flipV="1">
            <a:off x="4809286" y="4544988"/>
            <a:ext cx="156047" cy="295654"/>
            <a:chOff x="4230117" y="2503033"/>
            <a:chExt cx="156047" cy="295654"/>
          </a:xfrm>
        </p:grpSpPr>
        <p:cxnSp>
          <p:nvCxnSpPr>
            <p:cNvPr id="367" name="Straight Connector 366"/>
            <p:cNvCxnSpPr/>
            <p:nvPr/>
          </p:nvCxnSpPr>
          <p:spPr>
            <a:xfrm rot="10800000" flipV="1">
              <a:off x="4301471" y="2503033"/>
              <a:ext cx="6669" cy="14634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Isosceles Triangle 367"/>
            <p:cNvSpPr/>
            <p:nvPr/>
          </p:nvSpPr>
          <p:spPr>
            <a:xfrm>
              <a:off x="4230117" y="2624542"/>
              <a:ext cx="156047" cy="174145"/>
            </a:xfrm>
            <a:prstGeom prst="triangle">
              <a:avLst>
                <a:gd name="adj" fmla="val 499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 flipV="1">
            <a:off x="4632901" y="4670762"/>
            <a:ext cx="156047" cy="295654"/>
            <a:chOff x="4230117" y="2503033"/>
            <a:chExt cx="156047" cy="295654"/>
          </a:xfrm>
        </p:grpSpPr>
        <p:cxnSp>
          <p:nvCxnSpPr>
            <p:cNvPr id="365" name="Straight Connector 364"/>
            <p:cNvCxnSpPr/>
            <p:nvPr/>
          </p:nvCxnSpPr>
          <p:spPr>
            <a:xfrm rot="10800000" flipV="1">
              <a:off x="4301471" y="2503033"/>
              <a:ext cx="6669" cy="146340"/>
            </a:xfrm>
            <a:prstGeom prst="line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Isosceles Triangle 365"/>
            <p:cNvSpPr/>
            <p:nvPr/>
          </p:nvSpPr>
          <p:spPr>
            <a:xfrm>
              <a:off x="4230117" y="2624542"/>
              <a:ext cx="156047" cy="174145"/>
            </a:xfrm>
            <a:prstGeom prst="triangle">
              <a:avLst>
                <a:gd name="adj" fmla="val 4999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93" name="Straight Connector 392"/>
          <p:cNvCxnSpPr/>
          <p:nvPr/>
        </p:nvCxnSpPr>
        <p:spPr>
          <a:xfrm>
            <a:off x="5347617" y="1817158"/>
            <a:ext cx="0" cy="44106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>
            <a:off x="6564856" y="1782327"/>
            <a:ext cx="12828" cy="43907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 flipH="1">
            <a:off x="7334968" y="5186501"/>
            <a:ext cx="32407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>
            <a:off x="6005836" y="5373107"/>
            <a:ext cx="0" cy="2802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/>
          <p:nvPr/>
        </p:nvCxnSpPr>
        <p:spPr>
          <a:xfrm flipH="1" flipV="1">
            <a:off x="9654419" y="3633966"/>
            <a:ext cx="94616" cy="27792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Footer Placeholder 1"/>
          <p:cNvSpPr txBox="1">
            <a:spLocks/>
          </p:cNvSpPr>
          <p:nvPr/>
        </p:nvSpPr>
        <p:spPr>
          <a:xfrm>
            <a:off x="667801" y="6432160"/>
            <a:ext cx="4858995" cy="3247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i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Analog Devices, Inc. 2016, all rights reserved.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30101" y="4276174"/>
            <a:ext cx="3065460" cy="200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Full signal chain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Analog front 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Mixed signal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Digital baseband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Higher integration </a:t>
            </a:r>
            <a:r>
              <a:rPr lang="en-US" sz="1100" u="sng" dirty="0">
                <a:solidFill>
                  <a:schemeClr val="tx1"/>
                </a:solidFill>
              </a:rPr>
              <a:t>simplifies design </a:t>
            </a:r>
            <a:r>
              <a:rPr lang="en-US" sz="1100" dirty="0">
                <a:solidFill>
                  <a:schemeClr val="tx1"/>
                </a:solidFill>
              </a:rPr>
              <a:t>and </a:t>
            </a:r>
            <a:r>
              <a:rPr lang="en-US" sz="1100" u="sng" dirty="0">
                <a:solidFill>
                  <a:schemeClr val="tx1"/>
                </a:solidFill>
              </a:rPr>
              <a:t>reduces time to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Wider field of view with multiple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Separate </a:t>
            </a:r>
            <a:r>
              <a:rPr lang="en-US" sz="1100" dirty="0" err="1">
                <a:solidFill>
                  <a:schemeClr val="tx1"/>
                </a:solidFill>
              </a:rPr>
              <a:t>Tx</a:t>
            </a:r>
            <a:r>
              <a:rPr lang="en-US" sz="1100" dirty="0">
                <a:solidFill>
                  <a:schemeClr val="tx1"/>
                </a:solidFill>
              </a:rPr>
              <a:t> and Rx modules to provide flexibility in spatial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Better noise and linearity resulting in </a:t>
            </a:r>
            <a:r>
              <a:rPr lang="en-US" sz="1100" b="1" dirty="0">
                <a:solidFill>
                  <a:schemeClr val="tx1"/>
                </a:solidFill>
              </a:rPr>
              <a:t>greater effective range </a:t>
            </a:r>
            <a:r>
              <a:rPr lang="en-US" sz="1100" dirty="0">
                <a:solidFill>
                  <a:schemeClr val="tx1"/>
                </a:solidFill>
              </a:rPr>
              <a:t>and </a:t>
            </a:r>
            <a:r>
              <a:rPr lang="en-US" sz="1100" b="1" dirty="0">
                <a:solidFill>
                  <a:schemeClr val="tx1"/>
                </a:solidFill>
              </a:rPr>
              <a:t>accuracy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28752" y="4019272"/>
            <a:ext cx="3067277" cy="25444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ADI Value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11287" y="2395951"/>
            <a:ext cx="3478748" cy="1142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Multi channel architecture allows: beam forming for better field of view and angle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Provides spatial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Simplifies design architecture with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ISM band allows worldwide application without restrictions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109939" y="2139047"/>
            <a:ext cx="3480095" cy="25444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Architecture Benefits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050968" y="1060787"/>
            <a:ext cx="1938828" cy="807462"/>
          </a:xfrm>
          <a:prstGeom prst="rect">
            <a:avLst/>
          </a:prstGeom>
          <a:noFill/>
          <a:ln>
            <a:noFill/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ADF5904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24GHz, 4-channel Rx Downconverter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SPI programmable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Integrated temperature sensor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 power detector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326904" y="5701639"/>
            <a:ext cx="1666485" cy="739805"/>
          </a:xfrm>
          <a:prstGeom prst="rect">
            <a:avLst/>
          </a:prstGeom>
          <a:noFill/>
          <a:ln>
            <a:noFill/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ADF5901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24GHz, 2-channel transmitter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8dBm power amplifier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-85dBc/Hz @ 100kHz VCO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-105dBc/Hz @ 1MHz VCO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9043443" y="4884418"/>
            <a:ext cx="1313945" cy="721258"/>
          </a:xfrm>
          <a:prstGeom prst="rect">
            <a:avLst/>
          </a:prstGeom>
          <a:noFill/>
          <a:ln>
            <a:noFill/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ADF4159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0.5 – 13GHz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Frac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 Synthesizer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 bit divider modulus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110MHz PFD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889351" y="1185875"/>
            <a:ext cx="1767333" cy="807462"/>
          </a:xfrm>
          <a:prstGeom prst="rect">
            <a:avLst/>
          </a:prstGeom>
          <a:noFill/>
          <a:ln>
            <a:noFill/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AD8283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Analog baseband (AFE)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 speed ramps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12MHz input BW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12-bit, 80MSPS (all channels)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425954" y="1207868"/>
            <a:ext cx="1767333" cy="807462"/>
          </a:xfrm>
          <a:prstGeom prst="rect">
            <a:avLst/>
          </a:prstGeom>
          <a:noFill/>
          <a:ln>
            <a:noFill/>
            <a:prstDash val="sysDot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ADAR7251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Analog baseband (AFE)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Low speed ramps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1.2MHz input BW</a:t>
            </a: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16-bit, 2.4MSPS (per channel)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469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Surveillance &amp; Security Monitoring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sz="2000" b="0" dirty="0">
                <a:latin typeface="Arial Narrow" panose="020B0606020202030204" pitchFamily="34" charset="0"/>
              </a:rPr>
              <a:t>Motion detection and tracking of objects to optimize Surveillance &amp; Security Systems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9852" y="1499028"/>
            <a:ext cx="6864073" cy="3269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24GHz ISM Multi channel FMCW Radar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ADF5901 (2 Transmit Channels) + ADF5904 (4 Receive Channels)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ADF4158/9 (FMCW PLLs) with FMCW ramp generator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ADAR7251/AD8284 4-channel low/high speed 12/14bit-ADC Signal conditioning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ADSP-BF70X Digital signal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Multi channel system for digital beam forming: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Wider field of 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Best angular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Multi object or person detection &amp;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Higher receiver system SNR than current available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3dB better receiver noise figure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Improved high performance transmitter phase noise, output power and high speed FMCW ramping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89853" y="1119466"/>
            <a:ext cx="6864074" cy="37956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Technical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89850" y="5182597"/>
            <a:ext cx="6864073" cy="1116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More than </a:t>
            </a:r>
            <a:r>
              <a:rPr lang="en-US" sz="1600" b="1" dirty="0">
                <a:solidFill>
                  <a:schemeClr val="tx1"/>
                </a:solidFill>
                <a:latin typeface="Arial Narrow" panose="020B0606020202030204" pitchFamily="34" charset="0"/>
              </a:rPr>
              <a:t>x2 times improvement in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More than </a:t>
            </a:r>
            <a:r>
              <a:rPr lang="en-US" sz="1600" b="1" dirty="0">
                <a:solidFill>
                  <a:schemeClr val="tx1"/>
                </a:solidFill>
                <a:latin typeface="Arial Narrow" panose="020B0606020202030204" pitchFamily="34" charset="0"/>
              </a:rPr>
              <a:t>x1.5 times better detection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Much </a:t>
            </a:r>
            <a:r>
              <a:rPr lang="en-US" sz="1600" b="1" dirty="0">
                <a:solidFill>
                  <a:schemeClr val="tx1"/>
                </a:solidFill>
                <a:latin typeface="Arial Narrow" panose="020B0606020202030204" pitchFamily="34" charset="0"/>
              </a:rPr>
              <a:t>lower power consumption </a:t>
            </a:r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for small form outdoor use, with alternate and renewable power supply options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89853" y="4830792"/>
            <a:ext cx="6864074" cy="37956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Key Benefits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0742" y="4252491"/>
            <a:ext cx="2432887" cy="490299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Arial Narrow" panose="020B0606020202030204" pitchFamily="34" charset="0"/>
              </a:rPr>
              <a:t>Motion &amp; Tracking Sensor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390" y="4728334"/>
            <a:ext cx="1883736" cy="125481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82" y="1508251"/>
            <a:ext cx="3701618" cy="2463259"/>
          </a:xfr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</p:spPr>
        <p:txBody>
          <a:bodyPr/>
          <a:lstStyle/>
          <a:p>
            <a:r>
              <a:rPr lang="en-US" dirty="0"/>
              <a:t>Analog Devices Confidential Information—Not for External Distribution</a:t>
            </a:r>
            <a:br>
              <a:rPr lang="en-US" dirty="0"/>
            </a:br>
            <a:r>
              <a:rPr lang="en-US" dirty="0"/>
              <a:t>©2017 Analog Devices,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138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DEMORAD - 24GHz Radar Sensor Platform  </a:t>
            </a:r>
            <a:br>
              <a:rPr lang="en-US" dirty="0"/>
            </a:br>
            <a:r>
              <a:rPr lang="en-IE" dirty="0"/>
              <a:t>Application Development on a Reference Design  </a:t>
            </a:r>
            <a:br>
              <a:rPr lang="en-IE" dirty="0"/>
            </a:br>
            <a:r>
              <a:rPr lang="en-IE" sz="1800" dirty="0"/>
              <a:t>(SAP: EV-DEMORAD24G)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Analog Devices, Inc. All rights reserved.</a:t>
            </a:r>
          </a:p>
          <a:p>
            <a:r>
              <a:rPr lang="en-US"/>
              <a:t>Analog Devices Confidential Information.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35" y="1601489"/>
            <a:ext cx="2597034" cy="25363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16984" y="1986240"/>
            <a:ext cx="2426512" cy="2105467"/>
            <a:chOff x="6268665" y="2057401"/>
            <a:chExt cx="4056435" cy="3600449"/>
          </a:xfrm>
        </p:grpSpPr>
        <p:pic>
          <p:nvPicPr>
            <p:cNvPr id="8" name="Content Placeholder 5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359389" y="1966677"/>
              <a:ext cx="3065301" cy="324675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7124700" y="3785276"/>
              <a:ext cx="285750" cy="285750"/>
            </a:xfrm>
            <a:prstGeom prst="ellipse">
              <a:avLst/>
            </a:prstGeom>
            <a:noFill/>
            <a:ln w="50800">
              <a:solidFill>
                <a:schemeClr val="accent6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/>
            <p:cNvSpPr/>
            <p:nvPr/>
          </p:nvSpPr>
          <p:spPr>
            <a:xfrm>
              <a:off x="8582025" y="3686175"/>
              <a:ext cx="285750" cy="285750"/>
            </a:xfrm>
            <a:prstGeom prst="ellipse">
              <a:avLst/>
            </a:prstGeom>
            <a:noFill/>
            <a:ln w="50800">
              <a:solidFill>
                <a:schemeClr val="accent6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8867775" y="3686175"/>
              <a:ext cx="285750" cy="285750"/>
            </a:xfrm>
            <a:prstGeom prst="ellipse">
              <a:avLst/>
            </a:prstGeom>
            <a:noFill/>
            <a:ln w="50800">
              <a:solidFill>
                <a:schemeClr val="accent6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>
              <a:off x="7753350" y="3028950"/>
              <a:ext cx="514350" cy="457200"/>
            </a:xfrm>
            <a:prstGeom prst="ellipse">
              <a:avLst/>
            </a:prstGeom>
            <a:noFill/>
            <a:ln w="50800">
              <a:solidFill>
                <a:schemeClr val="accent6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>
              <a:off x="7696200" y="2457450"/>
              <a:ext cx="514350" cy="514350"/>
            </a:xfrm>
            <a:prstGeom prst="ellipse">
              <a:avLst/>
            </a:prstGeom>
            <a:noFill/>
            <a:ln w="50800">
              <a:solidFill>
                <a:schemeClr val="accent6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81750" y="5372100"/>
              <a:ext cx="742950" cy="285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342900">
                <a:spcBef>
                  <a:spcPts val="750"/>
                </a:spcBef>
                <a:buClr>
                  <a:srgbClr val="1E4056"/>
                </a:buClr>
                <a:buSzPct val="75000"/>
              </a:pPr>
              <a:r>
                <a:rPr lang="en-IE" sz="1200" b="1" dirty="0">
                  <a:solidFill>
                    <a:schemeClr val="accent6"/>
                  </a:solidFill>
                </a:rPr>
                <a:t>ADF5904 RX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9100" y="5372100"/>
              <a:ext cx="742950" cy="285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342900">
                <a:spcBef>
                  <a:spcPts val="750"/>
                </a:spcBef>
                <a:buClr>
                  <a:srgbClr val="1E4056"/>
                </a:buClr>
                <a:buSzPct val="75000"/>
              </a:pPr>
              <a:r>
                <a:rPr lang="en-IE" sz="1200" b="1" dirty="0">
                  <a:solidFill>
                    <a:schemeClr val="accent6"/>
                  </a:solidFill>
                </a:rPr>
                <a:t>ADF5901 TX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82150" y="3771900"/>
              <a:ext cx="742950" cy="285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342900">
                <a:spcBef>
                  <a:spcPts val="750"/>
                </a:spcBef>
                <a:buClr>
                  <a:srgbClr val="1E4056"/>
                </a:buClr>
                <a:buSzPct val="75000"/>
              </a:pPr>
              <a:r>
                <a:rPr lang="en-IE" sz="1200" b="1" dirty="0">
                  <a:solidFill>
                    <a:schemeClr val="accent6"/>
                  </a:solidFill>
                </a:rPr>
                <a:t>ADF4159 PLL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25000" y="3086100"/>
              <a:ext cx="742950" cy="285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342900">
                <a:spcBef>
                  <a:spcPts val="750"/>
                </a:spcBef>
                <a:buClr>
                  <a:srgbClr val="1E4056"/>
                </a:buClr>
                <a:buSzPct val="75000"/>
              </a:pPr>
              <a:r>
                <a:rPr lang="en-IE" sz="1200" b="1" dirty="0">
                  <a:solidFill>
                    <a:schemeClr val="accent6"/>
                  </a:solidFill>
                </a:rPr>
                <a:t>ADAR7251 AFE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25000" y="2457450"/>
              <a:ext cx="742950" cy="285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342900">
                <a:spcBef>
                  <a:spcPts val="750"/>
                </a:spcBef>
                <a:buClr>
                  <a:srgbClr val="1E4056"/>
                </a:buClr>
                <a:buSzPct val="75000"/>
              </a:pPr>
              <a:r>
                <a:rPr lang="en-IE" sz="1200" b="1" dirty="0">
                  <a:solidFill>
                    <a:schemeClr val="accent6"/>
                  </a:solidFill>
                </a:rPr>
                <a:t>ADSP-BF706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6838950" y="4114801"/>
              <a:ext cx="342900" cy="117608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5" idx="0"/>
            </p:cNvCxnSpPr>
            <p:nvPr/>
          </p:nvCxnSpPr>
          <p:spPr>
            <a:xfrm flipV="1">
              <a:off x="8410576" y="4000500"/>
              <a:ext cx="314325" cy="137160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8267700" y="2571750"/>
              <a:ext cx="1143000" cy="5715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324850" y="3200400"/>
              <a:ext cx="1143000" cy="5715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9239250" y="3829050"/>
              <a:ext cx="22860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8" y="1881825"/>
            <a:ext cx="2509447" cy="2348417"/>
          </a:xfrm>
          <a:prstGeom prst="rect">
            <a:avLst/>
          </a:prstGeom>
        </p:spPr>
      </p:pic>
      <p:pic>
        <p:nvPicPr>
          <p:cNvPr id="1027" name="Picture 3" descr="System_signal_cha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9" b="15918"/>
          <a:stretch>
            <a:fillRect/>
          </a:stretch>
        </p:blipFill>
        <p:spPr bwMode="auto">
          <a:xfrm>
            <a:off x="526474" y="4379616"/>
            <a:ext cx="3562350" cy="161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211220" y="4065000"/>
            <a:ext cx="179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600" b="1" dirty="0">
                <a:solidFill>
                  <a:schemeClr val="bg2"/>
                </a:solidFill>
              </a:rPr>
              <a:t>Single PC Board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518" y="6023310"/>
            <a:ext cx="3691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b="1" dirty="0">
                <a:solidFill>
                  <a:schemeClr val="bg2"/>
                </a:solidFill>
              </a:rPr>
              <a:t>Full ADI - Signal Chain - RF to Bits  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40508" y="1114994"/>
            <a:ext cx="10437091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spcBef>
                <a:spcPts val="750"/>
              </a:spcBef>
              <a:buClr>
                <a:srgbClr val="1E4056"/>
              </a:buClr>
              <a:buSzPct val="75000"/>
            </a:pPr>
            <a:r>
              <a:rPr lang="en-IE" b="1" dirty="0">
                <a:solidFill>
                  <a:srgbClr val="000000"/>
                </a:solidFill>
              </a:rPr>
              <a:t>4RX2TX (MIMO) Radar with BF-DSP digital baseband and Basic Radar software in GUI </a:t>
            </a:r>
          </a:p>
          <a:p>
            <a:pPr defTabSz="342900">
              <a:spcBef>
                <a:spcPts val="750"/>
              </a:spcBef>
              <a:buClr>
                <a:srgbClr val="1E4056"/>
              </a:buClr>
              <a:buSzPct val="75000"/>
            </a:pPr>
            <a:r>
              <a:rPr lang="en-IE" b="1" dirty="0">
                <a:solidFill>
                  <a:srgbClr val="000000"/>
                </a:solidFill>
              </a:rPr>
              <a:t>Also Radar macros in DSP library 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931" y="4704355"/>
            <a:ext cx="2702527" cy="14539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5899" y="4730457"/>
            <a:ext cx="3654400" cy="1441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203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359657" y="1966408"/>
            <a:ext cx="3074351" cy="3256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DemoRad - Evaluation Demo Platform </a:t>
            </a:r>
            <a:br>
              <a:rPr lang="en-IE" dirty="0"/>
            </a:br>
            <a:r>
              <a:rPr lang="en-IE" dirty="0"/>
              <a:t>( SAP: EV-DEMORAD24G)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914268" y="6327006"/>
            <a:ext cx="434913" cy="324780"/>
          </a:xfrm>
        </p:spPr>
        <p:txBody>
          <a:bodyPr/>
          <a:lstStyle/>
          <a:p>
            <a:fld id="{8ED1CEE6-8BBE-4393-857A-BEE0A5C48E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7124700" y="3785276"/>
            <a:ext cx="285750" cy="285750"/>
          </a:xfrm>
          <a:prstGeom prst="ellipse">
            <a:avLst/>
          </a:prstGeom>
          <a:noFill/>
          <a:ln w="50800">
            <a:solidFill>
              <a:schemeClr val="accent6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82025" y="3686175"/>
            <a:ext cx="285750" cy="285750"/>
          </a:xfrm>
          <a:prstGeom prst="ellipse">
            <a:avLst/>
          </a:prstGeom>
          <a:noFill/>
          <a:ln w="50800">
            <a:solidFill>
              <a:schemeClr val="accent6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8867775" y="3686175"/>
            <a:ext cx="285750" cy="285750"/>
          </a:xfrm>
          <a:prstGeom prst="ellipse">
            <a:avLst/>
          </a:prstGeom>
          <a:noFill/>
          <a:ln w="50800">
            <a:solidFill>
              <a:schemeClr val="accent6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7753350" y="3028950"/>
            <a:ext cx="514350" cy="457200"/>
          </a:xfrm>
          <a:prstGeom prst="ellipse">
            <a:avLst/>
          </a:prstGeom>
          <a:noFill/>
          <a:ln w="50800">
            <a:solidFill>
              <a:schemeClr val="accent6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7696200" y="2457450"/>
            <a:ext cx="514350" cy="514350"/>
          </a:xfrm>
          <a:prstGeom prst="ellipse">
            <a:avLst/>
          </a:prstGeom>
          <a:noFill/>
          <a:ln w="50800">
            <a:solidFill>
              <a:schemeClr val="accent6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6381750" y="5372100"/>
            <a:ext cx="742950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342900">
              <a:spcBef>
                <a:spcPts val="750"/>
              </a:spcBef>
              <a:buClr>
                <a:srgbClr val="1E4056"/>
              </a:buClr>
              <a:buSzPct val="75000"/>
            </a:pPr>
            <a:r>
              <a:rPr lang="en-IE" sz="1200" b="1" dirty="0">
                <a:solidFill>
                  <a:schemeClr val="accent6"/>
                </a:solidFill>
              </a:rPr>
              <a:t>ADF5904 RX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39100" y="5372100"/>
            <a:ext cx="742950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342900">
              <a:spcBef>
                <a:spcPts val="750"/>
              </a:spcBef>
              <a:buClr>
                <a:srgbClr val="1E4056"/>
              </a:buClr>
              <a:buSzPct val="75000"/>
            </a:pPr>
            <a:r>
              <a:rPr lang="en-IE" sz="1200" b="1" dirty="0">
                <a:solidFill>
                  <a:schemeClr val="accent6"/>
                </a:solidFill>
              </a:rPr>
              <a:t>ADF5901 TX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82150" y="3771900"/>
            <a:ext cx="742950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342900">
              <a:spcBef>
                <a:spcPts val="750"/>
              </a:spcBef>
              <a:buClr>
                <a:srgbClr val="1E4056"/>
              </a:buClr>
              <a:buSzPct val="75000"/>
            </a:pPr>
            <a:r>
              <a:rPr lang="en-IE" sz="1200" b="1" dirty="0">
                <a:solidFill>
                  <a:schemeClr val="accent6"/>
                </a:solidFill>
              </a:rPr>
              <a:t>ADF4159 PLL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25000" y="3086100"/>
            <a:ext cx="742950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342900">
              <a:spcBef>
                <a:spcPts val="750"/>
              </a:spcBef>
              <a:buClr>
                <a:srgbClr val="1E4056"/>
              </a:buClr>
              <a:buSzPct val="75000"/>
            </a:pPr>
            <a:r>
              <a:rPr lang="en-IE" sz="1200" b="1" dirty="0">
                <a:solidFill>
                  <a:schemeClr val="accent6"/>
                </a:solidFill>
              </a:rPr>
              <a:t>ADAR7251 AFE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25000" y="2457450"/>
            <a:ext cx="742950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342900">
              <a:spcBef>
                <a:spcPts val="750"/>
              </a:spcBef>
              <a:buClr>
                <a:srgbClr val="1E4056"/>
              </a:buClr>
              <a:buSzPct val="75000"/>
            </a:pPr>
            <a:r>
              <a:rPr lang="en-IE" sz="1200" b="1" dirty="0">
                <a:solidFill>
                  <a:schemeClr val="accent6"/>
                </a:solidFill>
              </a:rPr>
              <a:t>ADSP-BF706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838950" y="4114801"/>
            <a:ext cx="342900" cy="117608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0"/>
          </p:cNvCxnSpPr>
          <p:nvPr/>
        </p:nvCxnSpPr>
        <p:spPr>
          <a:xfrm flipV="1">
            <a:off x="8410576" y="4000500"/>
            <a:ext cx="314325" cy="13716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267700" y="2571750"/>
            <a:ext cx="1143000" cy="571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324850" y="3200400"/>
            <a:ext cx="1143000" cy="571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239250" y="3829050"/>
            <a:ext cx="2286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5614" y="2103121"/>
            <a:ext cx="3358815" cy="32326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177801" y="5305279"/>
            <a:ext cx="179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600" b="1" dirty="0">
                <a:solidFill>
                  <a:schemeClr val="bg2"/>
                </a:solidFill>
              </a:rPr>
              <a:t>Single PC Board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2337" y="1340173"/>
            <a:ext cx="8845353" cy="237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defTabSz="342900">
              <a:spcBef>
                <a:spcPts val="75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r>
              <a:rPr lang="en-IE" sz="1600" b="1" dirty="0">
                <a:solidFill>
                  <a:srgbClr val="000000"/>
                </a:solidFill>
              </a:rPr>
              <a:t> 4RX2TX (MIMO) Radar + ADI-BF-DSP digital baseband + plus basic Radar software &amp;GUI   </a:t>
            </a:r>
          </a:p>
          <a:p>
            <a:pPr defTabSz="342900">
              <a:spcBef>
                <a:spcPts val="750"/>
              </a:spcBef>
              <a:buClr>
                <a:srgbClr val="1E4056"/>
              </a:buClr>
              <a:buSzPct val="75000"/>
            </a:pPr>
            <a:r>
              <a:rPr lang="en-IE" sz="1600" b="1" dirty="0">
                <a:solidFill>
                  <a:srgbClr val="000000"/>
                </a:solidFill>
              </a:rPr>
              <a:t>														Radar macros in DSP library 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5999" y="5657850"/>
            <a:ext cx="3691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b="1" dirty="0">
                <a:solidFill>
                  <a:schemeClr val="bg2"/>
                </a:solidFill>
              </a:rPr>
              <a:t>Full ADI - Signal Chain - RF to Bits  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71200" y="5643833"/>
            <a:ext cx="2318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b="1" dirty="0">
                <a:solidFill>
                  <a:schemeClr val="accent2"/>
                </a:solidFill>
              </a:rPr>
              <a:t>(USB Interface to PC) </a:t>
            </a:r>
            <a:endParaRPr lang="en-US" sz="1600" b="1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50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162" y="31540"/>
            <a:ext cx="12192000" cy="1282207"/>
          </a:xfrm>
        </p:spPr>
        <p:txBody>
          <a:bodyPr/>
          <a:lstStyle/>
          <a:p>
            <a:r>
              <a:rPr lang="en-US" dirty="0"/>
              <a:t>DemoRAD Block Diagram</a:t>
            </a:r>
          </a:p>
        </p:txBody>
      </p:sp>
      <p:sp>
        <p:nvSpPr>
          <p:cNvPr id="68" name="Rectangle 53"/>
          <p:cNvSpPr>
            <a:spLocks noChangeArrowheads="1"/>
          </p:cNvSpPr>
          <p:nvPr/>
        </p:nvSpPr>
        <p:spPr bwMode="auto">
          <a:xfrm>
            <a:off x="1434549" y="1112135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0" name="Rectangle 69"/>
          <p:cNvSpPr/>
          <p:nvPr/>
        </p:nvSpPr>
        <p:spPr>
          <a:xfrm>
            <a:off x="2425372" y="2435560"/>
            <a:ext cx="4730270" cy="285702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25400">
            <a:solidFill>
              <a:schemeClr val="tx1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5966" y="2837684"/>
            <a:ext cx="571532" cy="72711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1E4056"/>
                </a:solidFill>
              </a:rPr>
              <a:t>Rx</a:t>
            </a:r>
          </a:p>
          <a:p>
            <a:pPr algn="ctr"/>
            <a:r>
              <a:rPr lang="en-US" sz="1350" dirty="0">
                <a:solidFill>
                  <a:srgbClr val="1E4056"/>
                </a:solidFill>
              </a:rPr>
              <a:t>ADF5904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868138" y="4174064"/>
            <a:ext cx="907306" cy="7465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solidFill>
                  <a:srgbClr val="1E4056"/>
                </a:solidFill>
              </a:rPr>
              <a:t>Tx</a:t>
            </a:r>
            <a:endParaRPr lang="en-US" b="1" dirty="0">
              <a:solidFill>
                <a:srgbClr val="1E4056"/>
              </a:solidFill>
            </a:endParaRPr>
          </a:p>
          <a:p>
            <a:pPr algn="ctr"/>
            <a:r>
              <a:rPr lang="en-US" sz="1350" dirty="0">
                <a:solidFill>
                  <a:srgbClr val="1E4056"/>
                </a:solidFill>
              </a:rPr>
              <a:t>ADF5901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725684" y="2837683"/>
            <a:ext cx="672333" cy="747584"/>
          </a:xfrm>
          <a:prstGeom prst="rect">
            <a:avLst/>
          </a:prstGeom>
          <a:solidFill>
            <a:srgbClr val="66CCFF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solidFill>
                  <a:srgbClr val="1E4056"/>
                </a:solidFill>
              </a:rPr>
              <a:t>AFE</a:t>
            </a:r>
          </a:p>
          <a:p>
            <a:pPr algn="ctr"/>
            <a:r>
              <a:rPr lang="en-US" sz="1350" dirty="0">
                <a:solidFill>
                  <a:srgbClr val="1E4056"/>
                </a:solidFill>
              </a:rPr>
              <a:t>ADAR7251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812515" y="4167578"/>
            <a:ext cx="716076" cy="820137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solidFill>
                  <a:srgbClr val="1E4056"/>
                </a:solidFill>
              </a:rPr>
              <a:t>PLL</a:t>
            </a:r>
          </a:p>
          <a:p>
            <a:pPr algn="ctr"/>
            <a:r>
              <a:rPr lang="en-US" sz="1350" dirty="0">
                <a:solidFill>
                  <a:srgbClr val="1E4056"/>
                </a:solidFill>
              </a:rPr>
              <a:t>4159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2548704" y="2812968"/>
            <a:ext cx="86497" cy="148282"/>
            <a:chOff x="378941" y="1960605"/>
            <a:chExt cx="115329" cy="197709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78941" y="1960605"/>
              <a:ext cx="115329" cy="9061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378941" y="2051222"/>
              <a:ext cx="115329" cy="1070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 flipH="1">
            <a:off x="2582015" y="4265192"/>
            <a:ext cx="53185" cy="148282"/>
            <a:chOff x="378941" y="1960605"/>
            <a:chExt cx="115329" cy="197709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378941" y="1960605"/>
              <a:ext cx="115329" cy="9061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378941" y="2051222"/>
              <a:ext cx="115329" cy="1070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/>
          <p:cNvCxnSpPr/>
          <p:nvPr/>
        </p:nvCxnSpPr>
        <p:spPr>
          <a:xfrm>
            <a:off x="2635200" y="2880929"/>
            <a:ext cx="20076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582014" y="4333155"/>
            <a:ext cx="371372" cy="617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566495" y="4849045"/>
            <a:ext cx="374534" cy="15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469615" y="4365590"/>
            <a:ext cx="3429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469615" y="4774910"/>
            <a:ext cx="3429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382782" y="2921089"/>
            <a:ext cx="342900" cy="0"/>
          </a:xfrm>
          <a:prstGeom prst="line">
            <a:avLst/>
          </a:prstGeom>
          <a:ln w="38100" cmpd="dbl">
            <a:solidFill>
              <a:schemeClr val="tx1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382782" y="3066281"/>
            <a:ext cx="342900" cy="0"/>
          </a:xfrm>
          <a:prstGeom prst="line">
            <a:avLst/>
          </a:prstGeom>
          <a:ln w="38100" cmpd="dbl">
            <a:solidFill>
              <a:schemeClr val="tx1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382782" y="3293336"/>
            <a:ext cx="342900" cy="0"/>
          </a:xfrm>
          <a:prstGeom prst="line">
            <a:avLst/>
          </a:prstGeom>
          <a:ln w="38100" cmpd="dbl">
            <a:solidFill>
              <a:schemeClr val="tx1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382782" y="3514216"/>
            <a:ext cx="342900" cy="0"/>
          </a:xfrm>
          <a:prstGeom prst="line">
            <a:avLst/>
          </a:prstGeom>
          <a:ln w="38100" cmpd="dbl">
            <a:solidFill>
              <a:schemeClr val="tx1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5081547" y="2571098"/>
            <a:ext cx="1958583" cy="25208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b="1" dirty="0">
              <a:solidFill>
                <a:srgbClr val="003D61"/>
              </a:solidFill>
            </a:endParaRPr>
          </a:p>
          <a:p>
            <a:pPr algn="ctr"/>
            <a:r>
              <a:rPr lang="en-US" sz="2000" b="1" dirty="0">
                <a:solidFill>
                  <a:srgbClr val="003D61"/>
                </a:solidFill>
              </a:rPr>
              <a:t>DSP-</a:t>
            </a:r>
          </a:p>
          <a:p>
            <a:pPr algn="ctr"/>
            <a:r>
              <a:rPr lang="en-US" sz="2000" b="1" dirty="0">
                <a:solidFill>
                  <a:srgbClr val="003D61"/>
                </a:solidFill>
              </a:rPr>
              <a:t>BF707</a:t>
            </a:r>
            <a:endParaRPr lang="en-US" sz="1200" b="1" dirty="0">
              <a:solidFill>
                <a:srgbClr val="003D61"/>
              </a:solidFill>
            </a:endParaRPr>
          </a:p>
          <a:p>
            <a:pPr algn="ctr"/>
            <a:endParaRPr lang="en-US" sz="450" b="1" dirty="0">
              <a:solidFill>
                <a:srgbClr val="003D61"/>
              </a:solidFill>
            </a:endParaRPr>
          </a:p>
          <a:p>
            <a:pPr algn="ctr"/>
            <a:endParaRPr lang="en-US" sz="788" b="1" dirty="0">
              <a:solidFill>
                <a:srgbClr val="003D61"/>
              </a:solidFill>
            </a:endParaRPr>
          </a:p>
          <a:p>
            <a:pPr algn="ctr"/>
            <a:r>
              <a:rPr lang="en-US" sz="1350" b="1" dirty="0">
                <a:solidFill>
                  <a:srgbClr val="003D61"/>
                </a:solidFill>
              </a:rPr>
              <a:t>Control, Data Acquisition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3163451" y="3729687"/>
            <a:ext cx="1007103" cy="9760"/>
          </a:xfrm>
          <a:prstGeom prst="line">
            <a:avLst/>
          </a:prstGeom>
          <a:ln w="12700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1" idx="2"/>
            <a:endCxn id="72" idx="0"/>
          </p:cNvCxnSpPr>
          <p:nvPr/>
        </p:nvCxnSpPr>
        <p:spPr>
          <a:xfrm>
            <a:off x="3121732" y="3564799"/>
            <a:ext cx="200059" cy="609265"/>
          </a:xfrm>
          <a:prstGeom prst="line">
            <a:avLst/>
          </a:prstGeom>
          <a:ln w="12700">
            <a:solidFill>
              <a:srgbClr val="FFC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4" idx="0"/>
          </p:cNvCxnSpPr>
          <p:nvPr/>
        </p:nvCxnSpPr>
        <p:spPr>
          <a:xfrm flipV="1">
            <a:off x="4170553" y="3739447"/>
            <a:ext cx="0" cy="428131"/>
          </a:xfrm>
          <a:prstGeom prst="line">
            <a:avLst/>
          </a:prstGeom>
          <a:ln w="12700">
            <a:solidFill>
              <a:srgbClr val="FFC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15" idx="1"/>
          </p:cNvCxnSpPr>
          <p:nvPr/>
        </p:nvCxnSpPr>
        <p:spPr>
          <a:xfrm flipH="1" flipV="1">
            <a:off x="4069422" y="3604209"/>
            <a:ext cx="1008335" cy="1238115"/>
          </a:xfrm>
          <a:prstGeom prst="line">
            <a:avLst/>
          </a:prstGeom>
          <a:ln w="12700">
            <a:solidFill>
              <a:srgbClr val="FFC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ight Arrow 106"/>
          <p:cNvSpPr/>
          <p:nvPr/>
        </p:nvSpPr>
        <p:spPr>
          <a:xfrm>
            <a:off x="4293777" y="3032302"/>
            <a:ext cx="775785" cy="336221"/>
          </a:xfrm>
          <a:prstGeom prst="rightArrow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rgbClr val="003D61"/>
                </a:solidFill>
              </a:rPr>
              <a:t>Quad SPI</a:t>
            </a:r>
          </a:p>
        </p:txBody>
      </p:sp>
      <p:cxnSp>
        <p:nvCxnSpPr>
          <p:cNvPr id="108" name="Straight Connector 107"/>
          <p:cNvCxnSpPr>
            <a:stCxn id="114" idx="1"/>
            <a:endCxn id="113" idx="3"/>
          </p:cNvCxnSpPr>
          <p:nvPr/>
        </p:nvCxnSpPr>
        <p:spPr>
          <a:xfrm flipH="1" flipV="1">
            <a:off x="7038355" y="4861658"/>
            <a:ext cx="714553" cy="23531"/>
          </a:xfrm>
          <a:prstGeom prst="line">
            <a:avLst/>
          </a:prstGeom>
          <a:ln w="12700">
            <a:solidFill>
              <a:schemeClr val="tx1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Flowchart: Magnetic Disk 108"/>
          <p:cNvSpPr/>
          <p:nvPr/>
        </p:nvSpPr>
        <p:spPr>
          <a:xfrm>
            <a:off x="7525595" y="3992919"/>
            <a:ext cx="1262495" cy="500454"/>
          </a:xfrm>
          <a:prstGeom prst="flowChartMagneticDisk">
            <a:avLst/>
          </a:prstGeom>
          <a:solidFill>
            <a:srgbClr val="0070C0"/>
          </a:solidFill>
          <a:ln w="25400">
            <a:solidFill>
              <a:srgbClr val="000000"/>
            </a:solidFill>
            <a:prstDash val="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dirty="0">
                <a:solidFill>
                  <a:srgbClr val="FFFFFF"/>
                </a:solidFill>
              </a:rPr>
              <a:t>Python Script </a:t>
            </a:r>
          </a:p>
        </p:txBody>
      </p:sp>
      <p:sp>
        <p:nvSpPr>
          <p:cNvPr id="110" name="Right Arrow 109"/>
          <p:cNvSpPr/>
          <p:nvPr/>
        </p:nvSpPr>
        <p:spPr>
          <a:xfrm rot="16200000">
            <a:off x="7959241" y="4579727"/>
            <a:ext cx="266972" cy="13304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>
              <a:solidFill>
                <a:srgbClr val="FFFFFF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268688" y="2435561"/>
            <a:ext cx="2120879" cy="287049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12" name="TextBox 61"/>
          <p:cNvSpPr txBox="1"/>
          <p:nvPr/>
        </p:nvSpPr>
        <p:spPr>
          <a:xfrm>
            <a:off x="7264509" y="2588262"/>
            <a:ext cx="2205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0000"/>
                </a:solidFill>
              </a:rPr>
              <a:t>PC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Target Identification &amp; Visualization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432069" y="4772559"/>
            <a:ext cx="606286" cy="17819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/>
            </a:solidFill>
            <a:prstDash val="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dirty="0">
                <a:solidFill>
                  <a:srgbClr val="000000"/>
                </a:solidFill>
              </a:rPr>
              <a:t>USB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752908" y="4782662"/>
            <a:ext cx="678497" cy="20505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/>
            </a:solidFill>
            <a:prstDash val="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solidFill>
                  <a:srgbClr val="000000"/>
                </a:solidFill>
              </a:rPr>
              <a:t>USB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77756" y="4753225"/>
            <a:ext cx="606286" cy="17819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/>
            </a:solidFill>
            <a:prstDash val="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dirty="0">
                <a:solidFill>
                  <a:srgbClr val="000000"/>
                </a:solidFill>
              </a:rPr>
              <a:t>SPI</a:t>
            </a:r>
          </a:p>
        </p:txBody>
      </p:sp>
      <p:grpSp>
        <p:nvGrpSpPr>
          <p:cNvPr id="116" name="Group 115"/>
          <p:cNvGrpSpPr/>
          <p:nvPr/>
        </p:nvGrpSpPr>
        <p:grpSpPr>
          <a:xfrm flipH="1">
            <a:off x="2579849" y="4778824"/>
            <a:ext cx="53185" cy="148282"/>
            <a:chOff x="378941" y="1960605"/>
            <a:chExt cx="115329" cy="197709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378941" y="1960605"/>
              <a:ext cx="115329" cy="9061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378941" y="2051222"/>
              <a:ext cx="115329" cy="1070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>
            <a:off x="2456428" y="4913639"/>
            <a:ext cx="797558" cy="4154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050" dirty="0"/>
              <a:t>2 TX Antennas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427671" y="3575507"/>
            <a:ext cx="791316" cy="4154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050" dirty="0"/>
              <a:t>4 RX Antennas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528591" y="1810416"/>
            <a:ext cx="16885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DemoRAD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2551764" y="2994981"/>
            <a:ext cx="86497" cy="148282"/>
            <a:chOff x="378941" y="1960605"/>
            <a:chExt cx="115329" cy="197709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378941" y="1960605"/>
              <a:ext cx="115329" cy="9061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378941" y="2051222"/>
              <a:ext cx="115329" cy="1070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Straight Connector 159"/>
          <p:cNvCxnSpPr/>
          <p:nvPr/>
        </p:nvCxnSpPr>
        <p:spPr>
          <a:xfrm>
            <a:off x="2638260" y="3062943"/>
            <a:ext cx="20076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/>
          <p:cNvGrpSpPr/>
          <p:nvPr/>
        </p:nvGrpSpPr>
        <p:grpSpPr>
          <a:xfrm>
            <a:off x="2536600" y="3225338"/>
            <a:ext cx="86497" cy="148282"/>
            <a:chOff x="378941" y="1960605"/>
            <a:chExt cx="115329" cy="197709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378941" y="1960605"/>
              <a:ext cx="115329" cy="9061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378941" y="2051222"/>
              <a:ext cx="115329" cy="1070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Straight Connector 163"/>
          <p:cNvCxnSpPr/>
          <p:nvPr/>
        </p:nvCxnSpPr>
        <p:spPr>
          <a:xfrm>
            <a:off x="2623096" y="3293300"/>
            <a:ext cx="20076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2544173" y="3404551"/>
            <a:ext cx="86497" cy="148282"/>
            <a:chOff x="378941" y="1960605"/>
            <a:chExt cx="115329" cy="197709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378941" y="1960605"/>
              <a:ext cx="115329" cy="9061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378941" y="2051222"/>
              <a:ext cx="115329" cy="1070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Connector 167"/>
          <p:cNvCxnSpPr/>
          <p:nvPr/>
        </p:nvCxnSpPr>
        <p:spPr>
          <a:xfrm>
            <a:off x="2630669" y="3472513"/>
            <a:ext cx="20076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16">
            <a:extLst>
              <a:ext uri="{FF2B5EF4-FFF2-40B4-BE49-F238E27FC236}">
                <a16:creationId xmlns:a16="http://schemas.microsoft.com/office/drawing/2014/main" id="{02E2AAB4-427F-4A39-A007-C12A633C1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363" y="3619037"/>
            <a:ext cx="1339551" cy="2648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682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the </a:t>
            </a:r>
            <a:r>
              <a:rPr lang="en-US" dirty="0" err="1"/>
              <a:t>DemoRAD</a:t>
            </a:r>
            <a:r>
              <a:rPr lang="en-US" dirty="0"/>
              <a:t> to MATLAB </a:t>
            </a: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219200"/>
            <a:ext cx="2191362" cy="179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"/>
          <a:stretch/>
        </p:blipFill>
        <p:spPr bwMode="auto">
          <a:xfrm>
            <a:off x="7924800" y="3733133"/>
            <a:ext cx="3886200" cy="188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342" y="1238702"/>
            <a:ext cx="2392658" cy="179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adarbook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64413" y="3015326"/>
            <a:ext cx="2371587" cy="3348123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358127" y="1447800"/>
            <a:ext cx="7286118" cy="1652412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DemoRAD</a:t>
            </a:r>
            <a:r>
              <a:rPr lang="en-US" sz="1800" dirty="0"/>
              <a:t> connects to MATLAB &amp; Phased Array System Toolbox </a:t>
            </a:r>
          </a:p>
          <a:p>
            <a:pPr lvl="1"/>
            <a:r>
              <a:rPr lang="en-US" sz="1600" dirty="0"/>
              <a:t>Real-time beamforming and range doppler</a:t>
            </a:r>
          </a:p>
          <a:p>
            <a:pPr lvl="1"/>
            <a:r>
              <a:rPr lang="en-US" sz="1600" dirty="0"/>
              <a:t>Platform to develop additional radar signal processing algorithms</a:t>
            </a:r>
          </a:p>
          <a:p>
            <a:pPr lvl="1"/>
            <a:endParaRPr lang="en-US" sz="1600" dirty="0"/>
          </a:p>
          <a:p>
            <a:r>
              <a:rPr lang="en-US" sz="1800" dirty="0"/>
              <a:t>Full model of </a:t>
            </a:r>
            <a:r>
              <a:rPr lang="en-US" sz="1800" dirty="0" err="1"/>
              <a:t>DemoRAD</a:t>
            </a:r>
            <a:r>
              <a:rPr lang="en-US" sz="1800" dirty="0"/>
              <a:t> (including antenna array) available to prototype new ideas in simulation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64870" y="4433215"/>
            <a:ext cx="2286000" cy="1344370"/>
            <a:chOff x="7684455" y="4114800"/>
            <a:chExt cx="3492060" cy="2286000"/>
          </a:xfrm>
        </p:grpSpPr>
        <p:pic>
          <p:nvPicPr>
            <p:cNvPr id="11" name="Picture 10" descr="C:\Users\rgentile\AppData\Local\Temp\SNAGHTMLd2a57e4.PNG"/>
            <p:cNvPicPr/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2" r="19169" b="5881"/>
            <a:stretch/>
          </p:blipFill>
          <p:spPr bwMode="auto">
            <a:xfrm>
              <a:off x="7684455" y="4114800"/>
              <a:ext cx="3492060" cy="2286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8010524" y="6047421"/>
              <a:ext cx="2157506" cy="148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Range-Time Intensity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88072" y="4433215"/>
            <a:ext cx="2051239" cy="1487534"/>
            <a:chOff x="9449380" y="2334174"/>
            <a:chExt cx="2009775" cy="1961722"/>
          </a:xfrm>
        </p:grpSpPr>
        <p:pic>
          <p:nvPicPr>
            <p:cNvPr id="14" name="Picture 13"/>
            <p:cNvPicPr/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228"/>
            <a:stretch/>
          </p:blipFill>
          <p:spPr bwMode="auto">
            <a:xfrm>
              <a:off x="9449380" y="2334174"/>
              <a:ext cx="2009775" cy="17729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>
              <a:off x="9451665" y="3829171"/>
              <a:ext cx="1352195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Angle-Time Intensity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2" y="5971593"/>
            <a:ext cx="2209800" cy="436925"/>
          </a:xfrm>
          <a:prstGeom prst="rect">
            <a:avLst/>
          </a:prstGeom>
        </p:spPr>
      </p:pic>
      <p:sp>
        <p:nvSpPr>
          <p:cNvPr id="18" name="Content Placeholder 3"/>
          <p:cNvSpPr txBox="1">
            <a:spLocks/>
          </p:cNvSpPr>
          <p:nvPr/>
        </p:nvSpPr>
        <p:spPr>
          <a:xfrm>
            <a:off x="392765" y="3276600"/>
            <a:ext cx="4398447" cy="1652412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8DF8898-5CEB-4CAA-B459-8E3F1B8C4D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2700" y="246528"/>
            <a:ext cx="2992452" cy="5916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19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C1B02-1C5D-40B8-A2FB-4F638B9A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48C14F-2F9E-4FC1-8DE5-DEB33F5F2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D1CEE6-8BBE-4393-857A-BEE0A5C48E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13D6BF-F90A-4CC7-86F5-1E041E344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Analog Devices Confidential Information—Not for External Distribution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08FCC84-8CCE-4790-A3F7-374A9A969043}"/>
              </a:ext>
            </a:extLst>
          </p:cNvPr>
          <p:cNvSpPr/>
          <p:nvPr/>
        </p:nvSpPr>
        <p:spPr>
          <a:xfrm>
            <a:off x="524764" y="1295400"/>
            <a:ext cx="48854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MATLAB scripts and ADI SW for </a:t>
            </a:r>
            <a:r>
              <a:rPr lang="en-US" sz="1400" dirty="0" err="1"/>
              <a:t>DemoRAD</a:t>
            </a:r>
            <a:r>
              <a:rPr lang="en-US" sz="1400" dirty="0"/>
              <a:t> can be downloaded from a FTP location (</a:t>
            </a:r>
            <a:r>
              <a:rPr lang="en-US" sz="1400" dirty="0">
                <a:hlinkClick r:id="rId3"/>
              </a:rPr>
              <a:t>ftp://demorad_ftp:2H6cG78b@ftp.analog.com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Folders of particular interest will be the ‘Python’ and ‘MATLAB’ folders.</a:t>
            </a:r>
          </a:p>
          <a:p>
            <a:endParaRPr lang="en-US" sz="1400" dirty="0"/>
          </a:p>
          <a:p>
            <a:r>
              <a:rPr lang="en-US" sz="1400" dirty="0"/>
              <a:t>This code is intended to serve as an example for further algorithm development.</a:t>
            </a:r>
          </a:p>
          <a:p>
            <a:endParaRPr lang="en-US" sz="1400" dirty="0"/>
          </a:p>
          <a:p>
            <a:r>
              <a:rPr lang="en-US" sz="1400" dirty="0"/>
              <a:t>The folders contain application notes showing how to access the data from </a:t>
            </a:r>
            <a:r>
              <a:rPr lang="en-US" sz="1400" dirty="0" err="1"/>
              <a:t>DemoRad</a:t>
            </a:r>
            <a:r>
              <a:rPr lang="en-US" sz="1400" dirty="0"/>
              <a:t> and pass it to MATLAB (or Python). </a:t>
            </a:r>
          </a:p>
          <a:p>
            <a:endParaRPr lang="en-US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E6AD8B7-E700-4CEB-B3E5-689FCB586B19}"/>
              </a:ext>
            </a:extLst>
          </p:cNvPr>
          <p:cNvSpPr/>
          <p:nvPr/>
        </p:nvSpPr>
        <p:spPr>
          <a:xfrm>
            <a:off x="6477000" y="1296396"/>
            <a:ext cx="50798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Data can be streamed from the </a:t>
            </a:r>
            <a:r>
              <a:rPr lang="en-US" sz="1400" dirty="0" err="1"/>
              <a:t>DemoRAD</a:t>
            </a:r>
            <a:r>
              <a:rPr lang="en-US" sz="1400" dirty="0"/>
              <a:t> into MATLAB, and there are example files on how to read it back to compute digital beam forming and range doppler.</a:t>
            </a:r>
          </a:p>
          <a:p>
            <a:endParaRPr lang="en-US" sz="1400" dirty="0"/>
          </a:p>
          <a:p>
            <a:r>
              <a:rPr lang="en-US" sz="1400" dirty="0"/>
              <a:t>The </a:t>
            </a:r>
            <a:r>
              <a:rPr lang="en-US" sz="1400" dirty="0" err="1"/>
              <a:t>DemoRAD</a:t>
            </a:r>
            <a:r>
              <a:rPr lang="en-US" sz="1400" dirty="0"/>
              <a:t> connects to </a:t>
            </a:r>
            <a:r>
              <a:rPr lang="en-US" sz="1400" b="1" dirty="0"/>
              <a:t>MATLAB’s Phased Array System Toolbox.</a:t>
            </a:r>
          </a:p>
          <a:p>
            <a:endParaRPr lang="en-US" sz="1400" dirty="0"/>
          </a:p>
          <a:p>
            <a:r>
              <a:rPr lang="en-US" sz="1400" dirty="0"/>
              <a:t>The scripts implement the basic functions for configuring and operating the 24-GHz radar system. Therefore, it is the starting point to implement own applications.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The tutorials explain how 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test USB connection from </a:t>
            </a:r>
            <a:r>
              <a:rPr lang="en-US" sz="1100" dirty="0" err="1"/>
              <a:t>Matlab</a:t>
            </a:r>
            <a:r>
              <a:rPr lang="en-US" sz="1100" dirty="0"/>
              <a:t> to the DSP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read the software version of the board.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setup a connection to the </a:t>
            </a:r>
            <a:r>
              <a:rPr lang="en-US" sz="1100" dirty="0" err="1"/>
              <a:t>DemoRad</a:t>
            </a:r>
            <a:r>
              <a:rPr lang="en-US" sz="1100" dirty="0"/>
              <a:t>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display the status information of the board in the command window of </a:t>
            </a:r>
            <a:r>
              <a:rPr lang="en-US" sz="1100" dirty="0" err="1"/>
              <a:t>Matlab</a:t>
            </a:r>
            <a:r>
              <a:rPr lang="en-US" sz="11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configure FMCW measurements, incl. RDM display.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read the antenna positions, access calibration data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5DC04FDB-2A97-4B6E-8025-39A58A55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700" y="246528"/>
            <a:ext cx="2992452" cy="591672"/>
          </a:xfrm>
          <a:prstGeom prst="rect">
            <a:avLst/>
          </a:prstGeom>
        </p:spPr>
      </p:pic>
      <p:graphicFrame>
        <p:nvGraphicFramePr>
          <p:cNvPr id="14" name="Objekt 13">
            <a:extLst>
              <a:ext uri="{FF2B5EF4-FFF2-40B4-BE49-F238E27FC236}">
                <a16:creationId xmlns:a16="http://schemas.microsoft.com/office/drawing/2014/main" id="{A2368C9D-C40A-4E96-8CCD-DC16318B4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876695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14" name="Objekt 13">
                        <a:extLst>
                          <a:ext uri="{FF2B5EF4-FFF2-40B4-BE49-F238E27FC236}">
                            <a16:creationId xmlns:a16="http://schemas.microsoft.com/office/drawing/2014/main" id="{A2368C9D-C40A-4E96-8CCD-DC16318B4A9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>
            <a:extLst>
              <a:ext uri="{FF2B5EF4-FFF2-40B4-BE49-F238E27FC236}">
                <a16:creationId xmlns:a16="http://schemas.microsoft.com/office/drawing/2014/main" id="{9108C143-5FAB-4CEF-88D2-F59147C24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391450"/>
              </p:ext>
            </p:extLst>
          </p:nvPr>
        </p:nvGraphicFramePr>
        <p:xfrm>
          <a:off x="10550376" y="358140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DF" showAsIcon="1" r:id="rId6" imgW="914400" imgH="792360" progId="FoxitReader.Document">
                  <p:embed/>
                </p:oleObj>
              </mc:Choice>
              <mc:Fallback>
                <p:oleObj name="PDF" showAsIcon="1" r:id="rId6" imgW="914400" imgH="792360" progId="FoxitReader.Document">
                  <p:embed/>
                  <p:pic>
                    <p:nvPicPr>
                      <p:cNvPr id="15" name="Objekt 14">
                        <a:extLst>
                          <a:ext uri="{FF2B5EF4-FFF2-40B4-BE49-F238E27FC236}">
                            <a16:creationId xmlns:a16="http://schemas.microsoft.com/office/drawing/2014/main" id="{9108C143-5FAB-4CEF-88D2-F59147C24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50376" y="358140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569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the ADF 24-GHz FMCW Radar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277600" cy="5347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DemoRad</a:t>
            </a:r>
            <a:r>
              <a:rPr lang="en-US" dirty="0"/>
              <a:t> is a standalone radar system with a 24GHz MIMO FMCW frontend featuring two transmit (TX), four receive (RX) channels, ADC, and a Blackfin DSP from Analog Devices. The system is mainly designed for range-Doppler and MIMO radar applications and the DSP enables real-time signal processing capabilities. The antenna arrangement is chosen to support a uniform virtual array with a spacing of half the wavelength. When using both TX antennas 7 virtual elements can be generated with two virtual element overlapping in order to implement motion compensation algorithms. The main features of the 24GHz radar system include</a:t>
            </a:r>
          </a:p>
          <a:p>
            <a:pPr lvl="1"/>
            <a:r>
              <a:rPr lang="en-US" sz="2000" dirty="0"/>
              <a:t>24GHz ISM band operation</a:t>
            </a:r>
          </a:p>
          <a:p>
            <a:pPr lvl="1"/>
            <a:r>
              <a:rPr lang="en-US" sz="2000" dirty="0"/>
              <a:t>Sampling rate up to 1.2 MSPS per IF channel</a:t>
            </a:r>
          </a:p>
          <a:p>
            <a:pPr lvl="1"/>
            <a:r>
              <a:rPr lang="en-US" sz="2000" dirty="0"/>
              <a:t>Ramp Synchronous sampling</a:t>
            </a:r>
          </a:p>
          <a:p>
            <a:pPr lvl="1"/>
            <a:r>
              <a:rPr lang="en-US" sz="2000" dirty="0"/>
              <a:t>Freely programmable FMCW timing</a:t>
            </a:r>
          </a:p>
          <a:p>
            <a:pPr lvl="1"/>
            <a:r>
              <a:rPr lang="en-US" sz="2000" dirty="0"/>
              <a:t>MIMO processing with arbitrary antenna activation</a:t>
            </a:r>
          </a:p>
          <a:p>
            <a:pPr lvl="1"/>
            <a:r>
              <a:rPr lang="en-US" sz="2000" dirty="0"/>
              <a:t>Real-time signal processing on the Blackfin DSP</a:t>
            </a:r>
          </a:p>
          <a:p>
            <a:pPr lvl="1"/>
            <a:r>
              <a:rPr lang="en-US" sz="2000" dirty="0"/>
              <a:t>USB 2.0 interface for communication.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4442" y="6327007"/>
            <a:ext cx="4858995" cy="324780"/>
          </a:xfrm>
        </p:spPr>
        <p:txBody>
          <a:bodyPr/>
          <a:lstStyle/>
          <a:p>
            <a:r>
              <a:rPr lang="en-US" dirty="0"/>
              <a:t>Analog Devices Confidential Information—Not for External Distribution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44383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_TAG" val="&lt;presentationLibrarian&gt;&lt;library environment='CN-N11' shortName='adid'/&gt;&lt;file id='18914' lastModDate='2016-12-02T12:32:58'/&gt;&lt;/presentationLibrarian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_TAG" val="&lt;presentationLibrarian&gt;&lt;library environment='CN-N11' shortName='adid'/&gt;&lt;file id='43147' lastModDate='2018-01-10T15:56:00'/&gt;&lt;slide id='897045' lastModDate='2018-01-10T15:56:00'/&gt;&lt;/presentationLibrarian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_TAG" val="&lt;presentationLibrarian&gt;&lt;library environment='CN-N11' shortName='adid'/&gt;&lt;file id='43147' lastModDate='2018-01-10T15:56:00'/&gt;&lt;slide id='897051' lastModDate='2018-01-10T15:56:00'/&gt;&lt;/presentationLibrarian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_TAG" val="&lt;presentationLibrarian&gt;&lt;library environment='CN-N11' shortName='adid'/&gt;&lt;file id='43147' lastModDate='2018-01-10T15:56:00'/&gt;&lt;slide id='897052' lastModDate='2018-01-10T15:56:00'/&gt;&lt;/presentationLibrarian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_TAG" val="&lt;presentationLibrarian&gt;&lt;library environment='CN-N11' shortName='adid'/&gt;&lt;file id='43147' lastModDate='2018-01-10T15:56:00'/&gt;&lt;slide id='897055' lastModDate='2018-01-10T15:56:00'/&gt;&lt;/presentationLibrarian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_TAG" val="&lt;presentationLibrarian&gt;&lt;library environment='CN-N11' shortName='adid'/&gt;&lt;file id='43147' lastModDate='2018-01-10T15:56:00'/&gt;&lt;slide id='897056' lastModDate='2018-01-10T15:56:00'/&gt;&lt;/presentationLibrarian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_TAG" val="&lt;presentationLibrarian&gt;&lt;library environment='CN-N11' shortName='adid'/&gt;&lt;file id='18914' lastModDate='2016-12-19T13:48:25'/&gt;&lt;slide id='418777' lastModDate='2016-12-19T13:48:25'/&gt;&lt;/presentationLibrarian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_TAG" val="&lt;presentationLibrarian&gt;&lt;library environment='CN-N11' shortName='adid'/&gt;&lt;file id='18914' lastModDate='2016-12-19T13:48:25'/&gt;&lt;slide id='418774' lastModDate='2016-12-19T13:48:25'/&gt;&lt;/presentationLibrarian&gt;"/>
</p:tagLst>
</file>

<file path=ppt/theme/theme1.xml><?xml version="1.0" encoding="utf-8"?>
<a:theme xmlns:a="http://schemas.openxmlformats.org/drawingml/2006/main" name="1_ADITemplate">
  <a:themeElements>
    <a:clrScheme name="Analog Devices Color Palette">
      <a:dk1>
        <a:srgbClr val="000000"/>
      </a:dk1>
      <a:lt1>
        <a:srgbClr val="FFFFFF"/>
      </a:lt1>
      <a:dk2>
        <a:srgbClr val="003D61"/>
      </a:dk2>
      <a:lt2>
        <a:srgbClr val="1E4056"/>
      </a:lt2>
      <a:accent1>
        <a:srgbClr val="009FBD"/>
      </a:accent1>
      <a:accent2>
        <a:srgbClr val="003D61"/>
      </a:accent2>
      <a:accent3>
        <a:srgbClr val="A91D45"/>
      </a:accent3>
      <a:accent4>
        <a:srgbClr val="27B34F"/>
      </a:accent4>
      <a:accent5>
        <a:srgbClr val="7C4A8B"/>
      </a:accent5>
      <a:accent6>
        <a:srgbClr val="FF7200"/>
      </a:accent6>
      <a:hlink>
        <a:srgbClr val="009FBD"/>
      </a:hlink>
      <a:folHlink>
        <a:srgbClr val="7C4A8B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15 16x9 Confidential.potx" id="{F700621A-2537-4E32-90CE-AB1C5C5B018A}" vid="{C1C6AB2B-DBC0-4C2B-8C3A-C0C014031C3C}"/>
    </a:ext>
  </a:extLst>
</a:theme>
</file>

<file path=ppt/theme/theme2.xml><?xml version="1.0" encoding="utf-8"?>
<a:theme xmlns:a="http://schemas.openxmlformats.org/drawingml/2006/main" name="2_ADITemplate">
  <a:themeElements>
    <a:clrScheme name="Analog Devices Color Palette">
      <a:dk1>
        <a:srgbClr val="000000"/>
      </a:dk1>
      <a:lt1>
        <a:srgbClr val="FFFFFF"/>
      </a:lt1>
      <a:dk2>
        <a:srgbClr val="003D61"/>
      </a:dk2>
      <a:lt2>
        <a:srgbClr val="1E4056"/>
      </a:lt2>
      <a:accent1>
        <a:srgbClr val="009FBD"/>
      </a:accent1>
      <a:accent2>
        <a:srgbClr val="003D61"/>
      </a:accent2>
      <a:accent3>
        <a:srgbClr val="A91D45"/>
      </a:accent3>
      <a:accent4>
        <a:srgbClr val="27B34F"/>
      </a:accent4>
      <a:accent5>
        <a:srgbClr val="7C4A8B"/>
      </a:accent5>
      <a:accent6>
        <a:srgbClr val="FF7200"/>
      </a:accent6>
      <a:hlink>
        <a:srgbClr val="009FBD"/>
      </a:hlink>
      <a:folHlink>
        <a:srgbClr val="7C4A8B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15 16x9 Confidential.potx" id="{F700621A-2537-4E32-90CE-AB1C5C5B018A}" vid="{C1C6AB2B-DBC0-4C2B-8C3A-C0C014031C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89538D0CD3C48ADF38C136BB3F687" ma:contentTypeVersion="" ma:contentTypeDescription="Create a new document." ma:contentTypeScope="" ma:versionID="2b73c9a412fea53b7f78d50d5084ed90">
  <xsd:schema xmlns:xsd="http://www.w3.org/2001/XMLSchema" xmlns:xs="http://www.w3.org/2001/XMLSchema" xmlns:p="http://schemas.microsoft.com/office/2006/metadata/properties" xmlns:ns2="27b65fd8-2543-442d-8e54-49027fd51c34" xmlns:ns3="d21a1894-900f-4ff0-ba42-c99a887c74ba" xmlns:ns5="6ead4c30-7518-430b-8728-dc3319a13bd8" xmlns:ns6="b9b2334f-5a0c-4ec9-b461-7ee04d1014ee" targetNamespace="http://schemas.microsoft.com/office/2006/metadata/properties" ma:root="true" ma:fieldsID="e9620798bc17afb6e5d252b0095efaec" ns2:_="" ns3:_="" ns5:_="" ns6:_="">
    <xsd:import namespace="27b65fd8-2543-442d-8e54-49027fd51c34"/>
    <xsd:import namespace="d21a1894-900f-4ff0-ba42-c99a887c74ba"/>
    <xsd:import namespace="6ead4c30-7518-430b-8728-dc3319a13bd8"/>
    <xsd:import namespace="b9b2334f-5a0c-4ec9-b461-7ee04d1014ee"/>
    <xsd:element name="properties">
      <xsd:complexType>
        <xsd:sequence>
          <xsd:element name="documentManagement">
            <xsd:complexType>
              <xsd:all>
                <xsd:element ref="ns2:Author0" minOccurs="0"/>
                <xsd:element ref="ns2:AbstractID" minOccurs="0"/>
                <xsd:element ref="ns2:Abstract_x0020_Title" minOccurs="0"/>
                <xsd:element ref="ns3:Inherit_x0020_List_x0020_Permissions" minOccurs="0"/>
                <xsd:element ref="ns5:ADITubeVideoKey" minOccurs="0"/>
                <xsd:element ref="ns6:Track" minOccurs="0"/>
                <xsd:element ref="ns6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65fd8-2543-442d-8e54-49027fd51c34" elementFormDefault="qualified">
    <xsd:import namespace="http://schemas.microsoft.com/office/2006/documentManagement/types"/>
    <xsd:import namespace="http://schemas.microsoft.com/office/infopath/2007/PartnerControls"/>
    <xsd:element name="Author0" ma:index="8" nillable="true" ma:displayName="Author / presenter" ma:list="UserInfo" ma:SharePointGroup="0" ma:internalName="Author0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bstractID" ma:index="9" nillable="true" ma:displayName="AbstractID" ma:internalName="AbstractID">
      <xsd:simpleType>
        <xsd:restriction base="dms:Text">
          <xsd:maxLength value="255"/>
        </xsd:restriction>
      </xsd:simpleType>
    </xsd:element>
    <xsd:element name="Abstract_x0020_Title" ma:index="10" nillable="true" ma:displayName="Abstract Title" ma:internalName="Abstract_x0020_Tit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1a1894-900f-4ff0-ba42-c99a887c74ba" elementFormDefault="qualified">
    <xsd:import namespace="http://schemas.microsoft.com/office/2006/documentManagement/types"/>
    <xsd:import namespace="http://schemas.microsoft.com/office/infopath/2007/PartnerControls"/>
    <xsd:element name="Inherit_x0020_List_x0020_Permissions" ma:index="11" nillable="true" ma:displayName="Inherit List Permissions" ma:format="Dropdown" ma:internalName="Inherit_x0020_List_x0020_Permissions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ad4c30-7518-430b-8728-dc3319a13bd8" elementFormDefault="qualified">
    <xsd:import namespace="http://schemas.microsoft.com/office/2006/documentManagement/types"/>
    <xsd:import namespace="http://schemas.microsoft.com/office/infopath/2007/PartnerControls"/>
    <xsd:element name="ADITubeVideoKey" ma:index="14" nillable="true" ma:displayName="ADITubeVideoKey" ma:internalName="ADITubeVideoKey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2334f-5a0c-4ec9-b461-7ee04d1014ee" elementFormDefault="qualified">
    <xsd:import namespace="http://schemas.microsoft.com/office/2006/documentManagement/types"/>
    <xsd:import namespace="http://schemas.microsoft.com/office/infopath/2007/PartnerControls"/>
    <xsd:element name="Track" ma:index="16" nillable="true" ma:displayName="Track" ma:internalName="Track">
      <xsd:simpleType>
        <xsd:restriction base="dms:Text">
          <xsd:maxLength value="255"/>
        </xsd:restriction>
      </xsd:simpleType>
    </xsd:element>
    <xsd:element name="Category" ma:index="17" nillable="true" ma:displayName="Category" ma:internalName="Categor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herit_x0020_List_x0020_Permissions xmlns="d21a1894-900f-4ff0-ba42-c99a887c74ba" xsi:nil="true"/>
    <Abstract_x0020_Title xmlns="27b65fd8-2543-442d-8e54-49027fd51c34" xsi:nil="true"/>
    <Author0 xmlns="27b65fd8-2543-442d-8e54-49027fd51c34">
      <UserInfo>
        <DisplayName>ANALOG\PWalsh</DisplayName>
        <AccountId>69</AccountId>
        <AccountType/>
      </UserInfo>
      <UserInfo>
        <DisplayName>ANALOG\ENash</DisplayName>
        <AccountId>65</AccountId>
        <AccountType/>
      </UserInfo>
      <UserInfo>
        <DisplayName>ANALOG\ENash</DisplayName>
        <AccountId>65</AccountId>
        <AccountType/>
      </UserInfo>
      <UserInfo>
        <DisplayName>ANALOG\PWalsh</DisplayName>
        <AccountId>69</AccountId>
        <AccountType/>
      </UserInfo>
    </Author0>
    <AbstractID xmlns="27b65fd8-2543-442d-8e54-49027fd51c34" xsi:nil="true"/>
    <ADITubeVideoKey xmlns="6ead4c30-7518-430b-8728-dc3319a13bd8" xsi:nil="true"/>
    <Track xmlns="b9b2334f-5a0c-4ec9-b461-7ee04d1014ee" xsi:nil="true"/>
    <Category xmlns="b9b2334f-5a0c-4ec9-b461-7ee04d1014ee">Product Competency</Categor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BEE872-7AC8-42BD-A415-4D777D34FC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b65fd8-2543-442d-8e54-49027fd51c34"/>
    <ds:schemaRef ds:uri="d21a1894-900f-4ff0-ba42-c99a887c74ba"/>
    <ds:schemaRef ds:uri="6ead4c30-7518-430b-8728-dc3319a13bd8"/>
    <ds:schemaRef ds:uri="b9b2334f-5a0c-4ec9-b461-7ee04d101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A92F6A-AE13-4134-887F-723176C745CC}">
  <ds:schemaRefs>
    <ds:schemaRef ds:uri="http://schemas.microsoft.com/office/2006/documentManagement/types"/>
    <ds:schemaRef ds:uri="6ead4c30-7518-430b-8728-dc3319a13bd8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21a1894-900f-4ff0-ba42-c99a887c74ba"/>
    <ds:schemaRef ds:uri="b9b2334f-5a0c-4ec9-b461-7ee04d1014ee"/>
    <ds:schemaRef ds:uri="http://purl.org/dc/terms/"/>
    <ds:schemaRef ds:uri="27b65fd8-2543-442d-8e54-49027fd51c3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3860FF3-27BB-4796-9CCB-6E07A78175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1032</Words>
  <Application>Microsoft Office PowerPoint</Application>
  <PresentationFormat>Widescreen</PresentationFormat>
  <Paragraphs>202</Paragraphs>
  <Slides>8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Narrow</vt:lpstr>
      <vt:lpstr>Calibri</vt:lpstr>
      <vt:lpstr>Lucida Grande</vt:lpstr>
      <vt:lpstr>Times New Roman</vt:lpstr>
      <vt:lpstr>Wingdings</vt:lpstr>
      <vt:lpstr>1_ADITemplate</vt:lpstr>
      <vt:lpstr>2_ADITemplate</vt:lpstr>
      <vt:lpstr>PDF</vt:lpstr>
      <vt:lpstr>24GHz ISM Multi-channel Radar Signal Chain Solution Complete RADAR Solution</vt:lpstr>
      <vt:lpstr>Surveillance &amp; Security Monitoring Motion detection and tracking of objects to optimize Surveillance &amp; Security Systems</vt:lpstr>
      <vt:lpstr>DEMORAD - 24GHz Radar Sensor Platform   Application Development on a Reference Design   (SAP: EV-DEMORAD24G)</vt:lpstr>
      <vt:lpstr>DemoRad - Evaluation Demo Platform  ( SAP: EV-DEMORAD24G)</vt:lpstr>
      <vt:lpstr>DemoRAD Block Diagram</vt:lpstr>
      <vt:lpstr>Connecting the DemoRAD to MATLAB </vt:lpstr>
      <vt:lpstr>MATLAB</vt:lpstr>
      <vt:lpstr>Features of the ADF 24-GHz FMCW Radar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GTC 2014 Powerpoint Template</dc:title>
  <dc:creator>Skorzec, Michael</dc:creator>
  <cp:lastModifiedBy>Andrews, Alex</cp:lastModifiedBy>
  <cp:revision>26</cp:revision>
  <dcterms:created xsi:type="dcterms:W3CDTF">2014-02-27T20:16:04Z</dcterms:created>
  <dcterms:modified xsi:type="dcterms:W3CDTF">2018-03-29T15:55:29Z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0x01010025289538D0CD3C48ADF38C136BB3F687</vt:lpwstr>
  </property>
  <property fmtid="{D5CDD505-2E9C-101B-9397-08002B2CF9AE}" pid="3" name="GUID">
    <vt:lpwstr>ea3d334c-316a-4ea1-95d9-d7e4b8e14852</vt:lpwstr>
  </property>
  <property fmtid="{D5CDD505-2E9C-101B-9397-08002B2CF9AE}" pid="4" name="WorkflowCreationPath">
    <vt:lpwstr>011dce70-b2a9-4963-a7ca-79ab232d8138,18;011dce70-b2a9-4963-a7ca-79ab232d8138,29;011dce70-b2a9-4963-a7ca-79ab232d8138;</vt:lpwstr>
  </property>
</Properties>
</file>